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99" r:id="rId2"/>
    <p:sldId id="301" r:id="rId3"/>
    <p:sldId id="303" r:id="rId4"/>
    <p:sldId id="302" r:id="rId5"/>
    <p:sldId id="315" r:id="rId6"/>
    <p:sldId id="304" r:id="rId7"/>
    <p:sldId id="305" r:id="rId8"/>
    <p:sldId id="307" r:id="rId9"/>
    <p:sldId id="308" r:id="rId10"/>
    <p:sldId id="309" r:id="rId11"/>
    <p:sldId id="310" r:id="rId12"/>
    <p:sldId id="311" r:id="rId13"/>
    <p:sldId id="306" r:id="rId14"/>
    <p:sldId id="312" r:id="rId15"/>
    <p:sldId id="31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4CCC6E-73A3-9F84-EA74-A825BD9439EF}" v="1" dt="2026-07-09T14:10:47.5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74"/>
    <p:restoredTop sz="57364"/>
  </p:normalViewPr>
  <p:slideViewPr>
    <p:cSldViewPr snapToGrid="0" snapToObjects="1">
      <p:cViewPr varScale="1">
        <p:scale>
          <a:sx n="61" d="100"/>
          <a:sy n="61" d="100"/>
        </p:scale>
        <p:origin x="286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Kemp" userId="S::ckemp23@ed.ac.uk::c384ec41-3828-4ff7-955f-56376d920efb" providerId="AD" clId="Web-{AD4CCC6E-73A3-9F84-EA74-A825BD9439EF}"/>
    <pc:docChg chg="modSld">
      <pc:chgData name="Charlotte Kemp" userId="S::ckemp23@ed.ac.uk::c384ec41-3828-4ff7-955f-56376d920efb" providerId="AD" clId="Web-{AD4CCC6E-73A3-9F84-EA74-A825BD9439EF}" dt="2026-07-09T14:10:47.538" v="0"/>
      <pc:docMkLst>
        <pc:docMk/>
      </pc:docMkLst>
      <pc:sldChg chg="mod modShow">
        <pc:chgData name="Charlotte Kemp" userId="S::ckemp23@ed.ac.uk::c384ec41-3828-4ff7-955f-56376d920efb" providerId="AD" clId="Web-{AD4CCC6E-73A3-9F84-EA74-A825BD9439EF}" dt="2026-07-09T14:10:47.538" v="0"/>
        <pc:sldMkLst>
          <pc:docMk/>
          <pc:sldMk cId="3131907786" sldId="29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2C1FF4-4B38-4923-9747-93EA24E41278}" type="doc">
      <dgm:prSet loTypeId="urn:microsoft.com/office/officeart/2005/8/layout/pyramid1" loCatId="pyramid" qsTypeId="urn:microsoft.com/office/officeart/2005/8/quickstyle/simple1" qsCatId="simple" csTypeId="urn:microsoft.com/office/officeart/2005/8/colors/accent1_2" csCatId="accent1" phldr="1"/>
      <dgm:spPr/>
    </dgm:pt>
    <dgm:pt modelId="{0D13F002-234E-4FFB-B369-3683C68FA050}">
      <dgm:prSet phldrT="[Text]" custT="1"/>
      <dgm:spPr/>
      <dgm:t>
        <a:bodyPr/>
        <a:lstStyle/>
        <a:p>
          <a:r>
            <a:rPr lang="en-GB" sz="2800" dirty="0"/>
            <a:t> </a:t>
          </a:r>
        </a:p>
        <a:p>
          <a:r>
            <a:rPr lang="en-GB" sz="2800" dirty="0"/>
            <a:t>In person lecture</a:t>
          </a:r>
        </a:p>
        <a:p>
          <a:endParaRPr lang="en-GB" sz="2800" dirty="0"/>
        </a:p>
      </dgm:t>
    </dgm:pt>
    <dgm:pt modelId="{19301F95-6805-4D83-A38E-0EBE7EFFE99C}" type="parTrans" cxnId="{BE42509E-DF91-46D2-9D15-70C94427921A}">
      <dgm:prSet/>
      <dgm:spPr/>
      <dgm:t>
        <a:bodyPr/>
        <a:lstStyle/>
        <a:p>
          <a:endParaRPr lang="en-GB"/>
        </a:p>
      </dgm:t>
    </dgm:pt>
    <dgm:pt modelId="{11B1EBBE-8F1E-405D-A9B2-5EAB56D637C0}" type="sibTrans" cxnId="{BE42509E-DF91-46D2-9D15-70C94427921A}">
      <dgm:prSet/>
      <dgm:spPr/>
      <dgm:t>
        <a:bodyPr/>
        <a:lstStyle/>
        <a:p>
          <a:endParaRPr lang="en-GB"/>
        </a:p>
      </dgm:t>
    </dgm:pt>
    <dgm:pt modelId="{7ABBC79B-2D6D-47CE-923B-8DB83F6A9847}">
      <dgm:prSet phldrT="[Text]" custT="1"/>
      <dgm:spPr/>
      <dgm:t>
        <a:bodyPr/>
        <a:lstStyle/>
        <a:p>
          <a:r>
            <a:rPr lang="en-GB" sz="2800" i="1" u="none" dirty="0">
              <a:solidFill>
                <a:schemeClr val="bg2">
                  <a:lumMod val="85000"/>
                </a:schemeClr>
              </a:solidFill>
              <a:effectLst/>
            </a:rPr>
            <a:t>Pre-workshop discussion</a:t>
          </a:r>
        </a:p>
      </dgm:t>
    </dgm:pt>
    <dgm:pt modelId="{751B8C30-A900-4FAD-89E3-F87BEF0F70F5}" type="parTrans" cxnId="{0E7CB842-4E52-465B-88FA-CD220EB8C9DE}">
      <dgm:prSet/>
      <dgm:spPr/>
      <dgm:t>
        <a:bodyPr/>
        <a:lstStyle/>
        <a:p>
          <a:endParaRPr lang="en-GB"/>
        </a:p>
      </dgm:t>
    </dgm:pt>
    <dgm:pt modelId="{963F4B1B-58B1-486E-97FD-B62249B3D425}" type="sibTrans" cxnId="{0E7CB842-4E52-465B-88FA-CD220EB8C9DE}">
      <dgm:prSet/>
      <dgm:spPr/>
      <dgm:t>
        <a:bodyPr/>
        <a:lstStyle/>
        <a:p>
          <a:endParaRPr lang="en-GB"/>
        </a:p>
      </dgm:t>
    </dgm:pt>
    <dgm:pt modelId="{57D66D71-C5D0-4DFA-B6F1-5E7C4EB45808}">
      <dgm:prSet phldrT="[Text]" custT="1"/>
      <dgm:spPr/>
      <dgm:t>
        <a:bodyPr/>
        <a:lstStyle/>
        <a:p>
          <a:r>
            <a:rPr lang="en-GB" sz="3600" dirty="0"/>
            <a:t>In person workshop</a:t>
          </a:r>
        </a:p>
      </dgm:t>
    </dgm:pt>
    <dgm:pt modelId="{EB85EF7A-0B78-4F5A-874D-414D7468C39E}" type="parTrans" cxnId="{4DEDE18F-06F6-4B35-A357-784485E6DE4B}">
      <dgm:prSet/>
      <dgm:spPr/>
      <dgm:t>
        <a:bodyPr/>
        <a:lstStyle/>
        <a:p>
          <a:endParaRPr lang="en-GB"/>
        </a:p>
      </dgm:t>
    </dgm:pt>
    <dgm:pt modelId="{60F47948-D8F9-4424-B5DE-6E9FB3B020DE}" type="sibTrans" cxnId="{4DEDE18F-06F6-4B35-A357-784485E6DE4B}">
      <dgm:prSet/>
      <dgm:spPr/>
      <dgm:t>
        <a:bodyPr/>
        <a:lstStyle/>
        <a:p>
          <a:endParaRPr lang="en-GB"/>
        </a:p>
      </dgm:t>
    </dgm:pt>
    <dgm:pt modelId="{86003379-0E2E-441A-B691-3DF8743AB0D4}" type="pres">
      <dgm:prSet presAssocID="{502C1FF4-4B38-4923-9747-93EA24E41278}" presName="Name0" presStyleCnt="0">
        <dgm:presLayoutVars>
          <dgm:dir/>
          <dgm:animLvl val="lvl"/>
          <dgm:resizeHandles val="exact"/>
        </dgm:presLayoutVars>
      </dgm:prSet>
      <dgm:spPr/>
    </dgm:pt>
    <dgm:pt modelId="{76E2659A-539A-4F16-9738-E591FE5049A1}" type="pres">
      <dgm:prSet presAssocID="{0D13F002-234E-4FFB-B369-3683C68FA050}" presName="Name8" presStyleCnt="0"/>
      <dgm:spPr/>
    </dgm:pt>
    <dgm:pt modelId="{9A564771-C405-4F50-B6AE-AF5925FF9D57}" type="pres">
      <dgm:prSet presAssocID="{0D13F002-234E-4FFB-B369-3683C68FA050}" presName="level" presStyleLbl="node1" presStyleIdx="0" presStyleCnt="3">
        <dgm:presLayoutVars>
          <dgm:chMax val="1"/>
          <dgm:bulletEnabled val="1"/>
        </dgm:presLayoutVars>
      </dgm:prSet>
      <dgm:spPr/>
    </dgm:pt>
    <dgm:pt modelId="{D347A656-2DF5-4B19-BFBE-E63ED8DF6718}" type="pres">
      <dgm:prSet presAssocID="{0D13F002-234E-4FFB-B369-3683C68FA050}" presName="levelTx" presStyleLbl="revTx" presStyleIdx="0" presStyleCnt="0">
        <dgm:presLayoutVars>
          <dgm:chMax val="1"/>
          <dgm:bulletEnabled val="1"/>
        </dgm:presLayoutVars>
      </dgm:prSet>
      <dgm:spPr/>
    </dgm:pt>
    <dgm:pt modelId="{1C46B6D5-8F39-4FF5-A219-01140230EF2B}" type="pres">
      <dgm:prSet presAssocID="{7ABBC79B-2D6D-47CE-923B-8DB83F6A9847}" presName="Name8" presStyleCnt="0"/>
      <dgm:spPr/>
    </dgm:pt>
    <dgm:pt modelId="{081BB972-7B15-405A-8048-9FF5EB492C46}" type="pres">
      <dgm:prSet presAssocID="{7ABBC79B-2D6D-47CE-923B-8DB83F6A9847}" presName="level" presStyleLbl="node1" presStyleIdx="1" presStyleCnt="3">
        <dgm:presLayoutVars>
          <dgm:chMax val="1"/>
          <dgm:bulletEnabled val="1"/>
        </dgm:presLayoutVars>
      </dgm:prSet>
      <dgm:spPr/>
    </dgm:pt>
    <dgm:pt modelId="{280B4D3A-CC59-45BD-9377-8AA1FFF88E28}" type="pres">
      <dgm:prSet presAssocID="{7ABBC79B-2D6D-47CE-923B-8DB83F6A9847}" presName="levelTx" presStyleLbl="revTx" presStyleIdx="0" presStyleCnt="0">
        <dgm:presLayoutVars>
          <dgm:chMax val="1"/>
          <dgm:bulletEnabled val="1"/>
        </dgm:presLayoutVars>
      </dgm:prSet>
      <dgm:spPr/>
    </dgm:pt>
    <dgm:pt modelId="{B20A1D9F-6BAE-42FD-BACE-4109CBE164CA}" type="pres">
      <dgm:prSet presAssocID="{57D66D71-C5D0-4DFA-B6F1-5E7C4EB45808}" presName="Name8" presStyleCnt="0"/>
      <dgm:spPr/>
    </dgm:pt>
    <dgm:pt modelId="{58BE68D1-F23C-40F7-9F97-85F60B8355F4}" type="pres">
      <dgm:prSet presAssocID="{57D66D71-C5D0-4DFA-B6F1-5E7C4EB45808}" presName="level" presStyleLbl="node1" presStyleIdx="2" presStyleCnt="3">
        <dgm:presLayoutVars>
          <dgm:chMax val="1"/>
          <dgm:bulletEnabled val="1"/>
        </dgm:presLayoutVars>
      </dgm:prSet>
      <dgm:spPr/>
    </dgm:pt>
    <dgm:pt modelId="{F2DF48DC-00FA-49A0-AD3B-BDCC4F6DCAEA}" type="pres">
      <dgm:prSet presAssocID="{57D66D71-C5D0-4DFA-B6F1-5E7C4EB45808}" presName="levelTx" presStyleLbl="revTx" presStyleIdx="0" presStyleCnt="0">
        <dgm:presLayoutVars>
          <dgm:chMax val="1"/>
          <dgm:bulletEnabled val="1"/>
        </dgm:presLayoutVars>
      </dgm:prSet>
      <dgm:spPr/>
    </dgm:pt>
  </dgm:ptLst>
  <dgm:cxnLst>
    <dgm:cxn modelId="{0E7CB842-4E52-465B-88FA-CD220EB8C9DE}" srcId="{502C1FF4-4B38-4923-9747-93EA24E41278}" destId="{7ABBC79B-2D6D-47CE-923B-8DB83F6A9847}" srcOrd="1" destOrd="0" parTransId="{751B8C30-A900-4FAD-89E3-F87BEF0F70F5}" sibTransId="{963F4B1B-58B1-486E-97FD-B62249B3D425}"/>
    <dgm:cxn modelId="{8C52FE66-8CB2-401C-8466-87F650A427B7}" type="presOf" srcId="{57D66D71-C5D0-4DFA-B6F1-5E7C4EB45808}" destId="{F2DF48DC-00FA-49A0-AD3B-BDCC4F6DCAEA}" srcOrd="1" destOrd="0" presId="urn:microsoft.com/office/officeart/2005/8/layout/pyramid1"/>
    <dgm:cxn modelId="{15B80D4D-8E49-4207-A06D-F32AEEC31963}" type="presOf" srcId="{0D13F002-234E-4FFB-B369-3683C68FA050}" destId="{D347A656-2DF5-4B19-BFBE-E63ED8DF6718}" srcOrd="1" destOrd="0" presId="urn:microsoft.com/office/officeart/2005/8/layout/pyramid1"/>
    <dgm:cxn modelId="{CD290852-E65C-4BEF-AB9A-53F44210405D}" type="presOf" srcId="{0D13F002-234E-4FFB-B369-3683C68FA050}" destId="{9A564771-C405-4F50-B6AE-AF5925FF9D57}" srcOrd="0" destOrd="0" presId="urn:microsoft.com/office/officeart/2005/8/layout/pyramid1"/>
    <dgm:cxn modelId="{0FE2088C-E1A5-4934-9E4E-2A40938CC25E}" type="presOf" srcId="{57D66D71-C5D0-4DFA-B6F1-5E7C4EB45808}" destId="{58BE68D1-F23C-40F7-9F97-85F60B8355F4}" srcOrd="0" destOrd="0" presId="urn:microsoft.com/office/officeart/2005/8/layout/pyramid1"/>
    <dgm:cxn modelId="{4DEDE18F-06F6-4B35-A357-784485E6DE4B}" srcId="{502C1FF4-4B38-4923-9747-93EA24E41278}" destId="{57D66D71-C5D0-4DFA-B6F1-5E7C4EB45808}" srcOrd="2" destOrd="0" parTransId="{EB85EF7A-0B78-4F5A-874D-414D7468C39E}" sibTransId="{60F47948-D8F9-4424-B5DE-6E9FB3B020DE}"/>
    <dgm:cxn modelId="{18987493-3083-4025-816B-445902B76835}" type="presOf" srcId="{7ABBC79B-2D6D-47CE-923B-8DB83F6A9847}" destId="{081BB972-7B15-405A-8048-9FF5EB492C46}" srcOrd="0" destOrd="0" presId="urn:microsoft.com/office/officeart/2005/8/layout/pyramid1"/>
    <dgm:cxn modelId="{BE42509E-DF91-46D2-9D15-70C94427921A}" srcId="{502C1FF4-4B38-4923-9747-93EA24E41278}" destId="{0D13F002-234E-4FFB-B369-3683C68FA050}" srcOrd="0" destOrd="0" parTransId="{19301F95-6805-4D83-A38E-0EBE7EFFE99C}" sibTransId="{11B1EBBE-8F1E-405D-A9B2-5EAB56D637C0}"/>
    <dgm:cxn modelId="{062B58DA-F8B3-4F63-A5A7-44CD301C97C7}" type="presOf" srcId="{7ABBC79B-2D6D-47CE-923B-8DB83F6A9847}" destId="{280B4D3A-CC59-45BD-9377-8AA1FFF88E28}" srcOrd="1" destOrd="0" presId="urn:microsoft.com/office/officeart/2005/8/layout/pyramid1"/>
    <dgm:cxn modelId="{F8280ADB-6D0D-4BE6-933F-19433CC7A0F4}" type="presOf" srcId="{502C1FF4-4B38-4923-9747-93EA24E41278}" destId="{86003379-0E2E-441A-B691-3DF8743AB0D4}" srcOrd="0" destOrd="0" presId="urn:microsoft.com/office/officeart/2005/8/layout/pyramid1"/>
    <dgm:cxn modelId="{6F8F35BD-8756-4CE3-A090-C56A436EE425}" type="presParOf" srcId="{86003379-0E2E-441A-B691-3DF8743AB0D4}" destId="{76E2659A-539A-4F16-9738-E591FE5049A1}" srcOrd="0" destOrd="0" presId="urn:microsoft.com/office/officeart/2005/8/layout/pyramid1"/>
    <dgm:cxn modelId="{AD3119DD-1C7D-4F86-A00B-407DD667C5F8}" type="presParOf" srcId="{76E2659A-539A-4F16-9738-E591FE5049A1}" destId="{9A564771-C405-4F50-B6AE-AF5925FF9D57}" srcOrd="0" destOrd="0" presId="urn:microsoft.com/office/officeart/2005/8/layout/pyramid1"/>
    <dgm:cxn modelId="{BAF6FF5D-A2F6-4DAF-98F6-FB2C0EBBF0A1}" type="presParOf" srcId="{76E2659A-539A-4F16-9738-E591FE5049A1}" destId="{D347A656-2DF5-4B19-BFBE-E63ED8DF6718}" srcOrd="1" destOrd="0" presId="urn:microsoft.com/office/officeart/2005/8/layout/pyramid1"/>
    <dgm:cxn modelId="{11A4016D-2296-45E9-ADBB-A8BCE1DC0D92}" type="presParOf" srcId="{86003379-0E2E-441A-B691-3DF8743AB0D4}" destId="{1C46B6D5-8F39-4FF5-A219-01140230EF2B}" srcOrd="1" destOrd="0" presId="urn:microsoft.com/office/officeart/2005/8/layout/pyramid1"/>
    <dgm:cxn modelId="{5C8EE7D5-0D40-4F63-A707-19061BF0F090}" type="presParOf" srcId="{1C46B6D5-8F39-4FF5-A219-01140230EF2B}" destId="{081BB972-7B15-405A-8048-9FF5EB492C46}" srcOrd="0" destOrd="0" presId="urn:microsoft.com/office/officeart/2005/8/layout/pyramid1"/>
    <dgm:cxn modelId="{F08C29D1-1DC7-4CD3-A585-5BF32687BBAB}" type="presParOf" srcId="{1C46B6D5-8F39-4FF5-A219-01140230EF2B}" destId="{280B4D3A-CC59-45BD-9377-8AA1FFF88E28}" srcOrd="1" destOrd="0" presId="urn:microsoft.com/office/officeart/2005/8/layout/pyramid1"/>
    <dgm:cxn modelId="{9F02CEB6-3D6B-411A-B13F-3B6523855107}" type="presParOf" srcId="{86003379-0E2E-441A-B691-3DF8743AB0D4}" destId="{B20A1D9F-6BAE-42FD-BACE-4109CBE164CA}" srcOrd="2" destOrd="0" presId="urn:microsoft.com/office/officeart/2005/8/layout/pyramid1"/>
    <dgm:cxn modelId="{60050CF3-5C7D-4C5A-A5A3-95B5BFF4F059}" type="presParOf" srcId="{B20A1D9F-6BAE-42FD-BACE-4109CBE164CA}" destId="{58BE68D1-F23C-40F7-9F97-85F60B8355F4}" srcOrd="0" destOrd="0" presId="urn:microsoft.com/office/officeart/2005/8/layout/pyramid1"/>
    <dgm:cxn modelId="{16FAF02E-2DDA-41CC-A68C-68D85E55C234}" type="presParOf" srcId="{B20A1D9F-6BAE-42FD-BACE-4109CBE164CA}" destId="{F2DF48DC-00FA-49A0-AD3B-BDCC4F6DCAEA}" srcOrd="1" destOrd="0" presId="urn:microsoft.com/office/officeart/2005/8/layout/pyramid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564771-C405-4F50-B6AE-AF5925FF9D57}">
      <dsp:nvSpPr>
        <dsp:cNvPr id="0" name=""/>
        <dsp:cNvSpPr/>
      </dsp:nvSpPr>
      <dsp:spPr>
        <a:xfrm>
          <a:off x="2688298" y="0"/>
          <a:ext cx="2688298" cy="1584176"/>
        </a:xfrm>
        <a:prstGeom prst="trapezoid">
          <a:avLst>
            <a:gd name="adj" fmla="val 8484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GB" sz="2800" kern="1200" dirty="0"/>
            <a:t> </a:t>
          </a:r>
        </a:p>
        <a:p>
          <a:pPr marL="0" lvl="0" indent="0" algn="ctr" defTabSz="1244600">
            <a:lnSpc>
              <a:spcPct val="90000"/>
            </a:lnSpc>
            <a:spcBef>
              <a:spcPct val="0"/>
            </a:spcBef>
            <a:spcAft>
              <a:spcPct val="35000"/>
            </a:spcAft>
            <a:buNone/>
          </a:pPr>
          <a:r>
            <a:rPr lang="en-GB" sz="2800" kern="1200" dirty="0"/>
            <a:t>In person lecture</a:t>
          </a:r>
        </a:p>
        <a:p>
          <a:pPr marL="0" lvl="0" indent="0" algn="ctr" defTabSz="1244600">
            <a:lnSpc>
              <a:spcPct val="90000"/>
            </a:lnSpc>
            <a:spcBef>
              <a:spcPct val="0"/>
            </a:spcBef>
            <a:spcAft>
              <a:spcPct val="35000"/>
            </a:spcAft>
            <a:buNone/>
          </a:pPr>
          <a:endParaRPr lang="en-GB" sz="2800" kern="1200" dirty="0"/>
        </a:p>
      </dsp:txBody>
      <dsp:txXfrm>
        <a:off x="2688298" y="0"/>
        <a:ext cx="2688298" cy="1584176"/>
      </dsp:txXfrm>
    </dsp:sp>
    <dsp:sp modelId="{081BB972-7B15-405A-8048-9FF5EB492C46}">
      <dsp:nvSpPr>
        <dsp:cNvPr id="0" name=""/>
        <dsp:cNvSpPr/>
      </dsp:nvSpPr>
      <dsp:spPr>
        <a:xfrm>
          <a:off x="1344149" y="1584175"/>
          <a:ext cx="5376597" cy="1584176"/>
        </a:xfrm>
        <a:prstGeom prst="trapezoid">
          <a:avLst>
            <a:gd name="adj" fmla="val 8484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GB" sz="2800" i="1" u="none" kern="1200" dirty="0">
              <a:solidFill>
                <a:schemeClr val="bg2">
                  <a:lumMod val="85000"/>
                </a:schemeClr>
              </a:solidFill>
              <a:effectLst/>
            </a:rPr>
            <a:t>Pre-workshop discussion</a:t>
          </a:r>
        </a:p>
      </dsp:txBody>
      <dsp:txXfrm>
        <a:off x="2285053" y="1584175"/>
        <a:ext cx="3494788" cy="1584176"/>
      </dsp:txXfrm>
    </dsp:sp>
    <dsp:sp modelId="{58BE68D1-F23C-40F7-9F97-85F60B8355F4}">
      <dsp:nvSpPr>
        <dsp:cNvPr id="0" name=""/>
        <dsp:cNvSpPr/>
      </dsp:nvSpPr>
      <dsp:spPr>
        <a:xfrm>
          <a:off x="0" y="3168351"/>
          <a:ext cx="8064896" cy="1584176"/>
        </a:xfrm>
        <a:prstGeom prst="trapezoid">
          <a:avLst>
            <a:gd name="adj" fmla="val 8484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GB" sz="3600" kern="1200" dirty="0"/>
            <a:t>In person workshop</a:t>
          </a:r>
        </a:p>
      </dsp:txBody>
      <dsp:txXfrm>
        <a:off x="1411356" y="3168351"/>
        <a:ext cx="5242182" cy="1584176"/>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ED00B5-8E08-7B4E-ADA0-C7E5E17334A4}" type="datetimeFigureOut">
              <a:rPr lang="en-US" smtClean="0"/>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4271E0-6EF9-614E-A8D3-AEC349983B33}" type="slidenum">
              <a:rPr lang="en-US" smtClean="0"/>
              <a:t>‹#›</a:t>
            </a:fld>
            <a:endParaRPr lang="en-US"/>
          </a:p>
        </p:txBody>
      </p:sp>
    </p:spTree>
    <p:extLst>
      <p:ext uri="{BB962C8B-B14F-4D97-AF65-F5344CB8AC3E}">
        <p14:creationId xmlns:p14="http://schemas.microsoft.com/office/powerpoint/2010/main" val="1761060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F65DA-0314-469F-BC0A-F90E2BDB8D1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7950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F65DA-0314-469F-BC0A-F90E2BDB8D1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7785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F65DA-0314-469F-BC0A-F90E2BDB8D1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9885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F65DA-0314-469F-BC0A-F90E2BDB8D1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10951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F65DA-0314-469F-BC0A-F90E2BDB8D1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4930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F65DA-0314-469F-BC0A-F90E2BDB8D1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286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F65DA-0314-469F-BC0A-F90E2BDB8D1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6766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271E0-6EF9-614E-A8D3-AEC349983B33}" type="slidenum">
              <a:rPr lang="en-US" smtClean="0"/>
              <a:t>2</a:t>
            </a:fld>
            <a:endParaRPr lang="en-US"/>
          </a:p>
        </p:txBody>
      </p:sp>
    </p:spTree>
    <p:extLst>
      <p:ext uri="{BB962C8B-B14F-4D97-AF65-F5344CB8AC3E}">
        <p14:creationId xmlns:p14="http://schemas.microsoft.com/office/powerpoint/2010/main" val="3464597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F65DA-0314-469F-BC0A-F90E2BDB8D1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3136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7347">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F65DA-0314-469F-BC0A-F90E2BDB8D1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3980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271E0-6EF9-614E-A8D3-AEC349983B33}" type="slidenum">
              <a:rPr lang="en-US" smtClean="0"/>
              <a:t>5</a:t>
            </a:fld>
            <a:endParaRPr lang="en-US"/>
          </a:p>
        </p:txBody>
      </p:sp>
    </p:spTree>
    <p:extLst>
      <p:ext uri="{BB962C8B-B14F-4D97-AF65-F5344CB8AC3E}">
        <p14:creationId xmlns:p14="http://schemas.microsoft.com/office/powerpoint/2010/main" val="534516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F65DA-0314-469F-BC0A-F90E2BDB8D1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0068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F65DA-0314-469F-BC0A-F90E2BDB8D1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9435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F65DA-0314-469F-BC0A-F90E2BDB8D1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5038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F65DA-0314-469F-BC0A-F90E2BDB8D1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2863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522FE-4406-1548-837F-18AF5BFF00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9BD1AE-154F-0649-8CFF-732964CCC9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09B0F0-9B4A-7948-9C3F-A510A8EFB5AA}"/>
              </a:ext>
            </a:extLst>
          </p:cNvPr>
          <p:cNvSpPr>
            <a:spLocks noGrp="1"/>
          </p:cNvSpPr>
          <p:nvPr>
            <p:ph type="dt" sz="half" idx="10"/>
          </p:nvPr>
        </p:nvSpPr>
        <p:spPr/>
        <p:txBody>
          <a:bodyPr/>
          <a:lstStyle/>
          <a:p>
            <a:fld id="{D89BD2F3-96BF-9247-B0C0-3807F6837DC6}" type="datetimeFigureOut">
              <a:rPr lang="en-US" smtClean="0"/>
              <a:t>7/9/2026</a:t>
            </a:fld>
            <a:endParaRPr lang="en-US"/>
          </a:p>
        </p:txBody>
      </p:sp>
      <p:sp>
        <p:nvSpPr>
          <p:cNvPr id="5" name="Footer Placeholder 4">
            <a:extLst>
              <a:ext uri="{FF2B5EF4-FFF2-40B4-BE49-F238E27FC236}">
                <a16:creationId xmlns:a16="http://schemas.microsoft.com/office/drawing/2014/main" id="{84C87303-23DB-B246-A7CA-B5AFEF6274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C0BBC3-3134-9648-9C32-FDE590D1BF62}"/>
              </a:ext>
            </a:extLst>
          </p:cNvPr>
          <p:cNvSpPr>
            <a:spLocks noGrp="1"/>
          </p:cNvSpPr>
          <p:nvPr>
            <p:ph type="sldNum" sz="quarter" idx="12"/>
          </p:nvPr>
        </p:nvSpPr>
        <p:spPr/>
        <p:txBody>
          <a:bodyPr/>
          <a:lstStyle/>
          <a:p>
            <a:fld id="{0818FDC6-8B7F-E04B-9EFB-7222A295DA61}" type="slidenum">
              <a:rPr lang="en-US" smtClean="0"/>
              <a:t>‹#›</a:t>
            </a:fld>
            <a:endParaRPr lang="en-US"/>
          </a:p>
        </p:txBody>
      </p:sp>
    </p:spTree>
    <p:extLst>
      <p:ext uri="{BB962C8B-B14F-4D97-AF65-F5344CB8AC3E}">
        <p14:creationId xmlns:p14="http://schemas.microsoft.com/office/powerpoint/2010/main" val="3760695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152A9-C378-D14C-94C9-451D9C4E418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F0FAA5-4841-674F-9331-EC382124AAA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1E579B-A767-EE4E-BD60-D767B4DE2278}"/>
              </a:ext>
            </a:extLst>
          </p:cNvPr>
          <p:cNvSpPr>
            <a:spLocks noGrp="1"/>
          </p:cNvSpPr>
          <p:nvPr>
            <p:ph type="dt" sz="half" idx="10"/>
          </p:nvPr>
        </p:nvSpPr>
        <p:spPr/>
        <p:txBody>
          <a:bodyPr/>
          <a:lstStyle/>
          <a:p>
            <a:fld id="{D89BD2F3-96BF-9247-B0C0-3807F6837DC6}" type="datetimeFigureOut">
              <a:rPr lang="en-US" smtClean="0"/>
              <a:t>7/9/2026</a:t>
            </a:fld>
            <a:endParaRPr lang="en-US"/>
          </a:p>
        </p:txBody>
      </p:sp>
      <p:sp>
        <p:nvSpPr>
          <p:cNvPr id="5" name="Footer Placeholder 4">
            <a:extLst>
              <a:ext uri="{FF2B5EF4-FFF2-40B4-BE49-F238E27FC236}">
                <a16:creationId xmlns:a16="http://schemas.microsoft.com/office/drawing/2014/main" id="{8FDD3F98-4A71-5A4C-AAEA-8515C9082E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28EC79-653C-8543-9A5D-7B722B2AB3DB}"/>
              </a:ext>
            </a:extLst>
          </p:cNvPr>
          <p:cNvSpPr>
            <a:spLocks noGrp="1"/>
          </p:cNvSpPr>
          <p:nvPr>
            <p:ph type="sldNum" sz="quarter" idx="12"/>
          </p:nvPr>
        </p:nvSpPr>
        <p:spPr/>
        <p:txBody>
          <a:bodyPr/>
          <a:lstStyle/>
          <a:p>
            <a:fld id="{0818FDC6-8B7F-E04B-9EFB-7222A295DA61}" type="slidenum">
              <a:rPr lang="en-US" smtClean="0"/>
              <a:t>‹#›</a:t>
            </a:fld>
            <a:endParaRPr lang="en-US"/>
          </a:p>
        </p:txBody>
      </p:sp>
    </p:spTree>
    <p:extLst>
      <p:ext uri="{BB962C8B-B14F-4D97-AF65-F5344CB8AC3E}">
        <p14:creationId xmlns:p14="http://schemas.microsoft.com/office/powerpoint/2010/main" val="2313352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7853E8-A2C0-124E-B108-1754CD05B2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C49B3F-1A37-8142-9B2E-DE6E992F2A4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2B58E1-0F1B-044F-9940-198947203BBE}"/>
              </a:ext>
            </a:extLst>
          </p:cNvPr>
          <p:cNvSpPr>
            <a:spLocks noGrp="1"/>
          </p:cNvSpPr>
          <p:nvPr>
            <p:ph type="dt" sz="half" idx="10"/>
          </p:nvPr>
        </p:nvSpPr>
        <p:spPr/>
        <p:txBody>
          <a:bodyPr/>
          <a:lstStyle/>
          <a:p>
            <a:fld id="{D89BD2F3-96BF-9247-B0C0-3807F6837DC6}" type="datetimeFigureOut">
              <a:rPr lang="en-US" smtClean="0"/>
              <a:t>7/9/2026</a:t>
            </a:fld>
            <a:endParaRPr lang="en-US"/>
          </a:p>
        </p:txBody>
      </p:sp>
      <p:sp>
        <p:nvSpPr>
          <p:cNvPr id="5" name="Footer Placeholder 4">
            <a:extLst>
              <a:ext uri="{FF2B5EF4-FFF2-40B4-BE49-F238E27FC236}">
                <a16:creationId xmlns:a16="http://schemas.microsoft.com/office/drawing/2014/main" id="{E52A9B46-C0D9-834D-8BA2-4AFDBCC3F8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C5A9A0-9FBD-FE4E-911F-381BCB0BC8AE}"/>
              </a:ext>
            </a:extLst>
          </p:cNvPr>
          <p:cNvSpPr>
            <a:spLocks noGrp="1"/>
          </p:cNvSpPr>
          <p:nvPr>
            <p:ph type="sldNum" sz="quarter" idx="12"/>
          </p:nvPr>
        </p:nvSpPr>
        <p:spPr/>
        <p:txBody>
          <a:bodyPr/>
          <a:lstStyle/>
          <a:p>
            <a:fld id="{0818FDC6-8B7F-E04B-9EFB-7222A295DA61}" type="slidenum">
              <a:rPr lang="en-US" smtClean="0"/>
              <a:t>‹#›</a:t>
            </a:fld>
            <a:endParaRPr lang="en-US"/>
          </a:p>
        </p:txBody>
      </p:sp>
    </p:spTree>
    <p:extLst>
      <p:ext uri="{BB962C8B-B14F-4D97-AF65-F5344CB8AC3E}">
        <p14:creationId xmlns:p14="http://schemas.microsoft.com/office/powerpoint/2010/main" val="2294657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0E841-255A-D74F-A5AD-99D8735290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59DACF-F905-A047-993E-0ACC9207BD7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4FED97-29EF-5D4B-B7AD-36831649C583}"/>
              </a:ext>
            </a:extLst>
          </p:cNvPr>
          <p:cNvSpPr>
            <a:spLocks noGrp="1"/>
          </p:cNvSpPr>
          <p:nvPr>
            <p:ph type="dt" sz="half" idx="10"/>
          </p:nvPr>
        </p:nvSpPr>
        <p:spPr/>
        <p:txBody>
          <a:bodyPr/>
          <a:lstStyle/>
          <a:p>
            <a:fld id="{D89BD2F3-96BF-9247-B0C0-3807F6837DC6}" type="datetimeFigureOut">
              <a:rPr lang="en-US" smtClean="0"/>
              <a:t>7/9/2026</a:t>
            </a:fld>
            <a:endParaRPr lang="en-US"/>
          </a:p>
        </p:txBody>
      </p:sp>
      <p:sp>
        <p:nvSpPr>
          <p:cNvPr id="5" name="Footer Placeholder 4">
            <a:extLst>
              <a:ext uri="{FF2B5EF4-FFF2-40B4-BE49-F238E27FC236}">
                <a16:creationId xmlns:a16="http://schemas.microsoft.com/office/drawing/2014/main" id="{A7BCA0C2-2F73-2340-A0D4-E2170E8D6C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84A934-5B66-354C-9373-776883999CB3}"/>
              </a:ext>
            </a:extLst>
          </p:cNvPr>
          <p:cNvSpPr>
            <a:spLocks noGrp="1"/>
          </p:cNvSpPr>
          <p:nvPr>
            <p:ph type="sldNum" sz="quarter" idx="12"/>
          </p:nvPr>
        </p:nvSpPr>
        <p:spPr/>
        <p:txBody>
          <a:bodyPr/>
          <a:lstStyle/>
          <a:p>
            <a:fld id="{0818FDC6-8B7F-E04B-9EFB-7222A295DA61}" type="slidenum">
              <a:rPr lang="en-US" smtClean="0"/>
              <a:t>‹#›</a:t>
            </a:fld>
            <a:endParaRPr lang="en-US"/>
          </a:p>
        </p:txBody>
      </p:sp>
    </p:spTree>
    <p:extLst>
      <p:ext uri="{BB962C8B-B14F-4D97-AF65-F5344CB8AC3E}">
        <p14:creationId xmlns:p14="http://schemas.microsoft.com/office/powerpoint/2010/main" val="3768351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C7916-C0BE-A34C-897E-A3DEA6FF49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F3D51D-2BA9-0341-8379-2DAA8B282B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37C602E-9622-C94A-AF37-D002404A2221}"/>
              </a:ext>
            </a:extLst>
          </p:cNvPr>
          <p:cNvSpPr>
            <a:spLocks noGrp="1"/>
          </p:cNvSpPr>
          <p:nvPr>
            <p:ph type="dt" sz="half" idx="10"/>
          </p:nvPr>
        </p:nvSpPr>
        <p:spPr/>
        <p:txBody>
          <a:bodyPr/>
          <a:lstStyle/>
          <a:p>
            <a:fld id="{D89BD2F3-96BF-9247-B0C0-3807F6837DC6}" type="datetimeFigureOut">
              <a:rPr lang="en-US" smtClean="0"/>
              <a:t>7/9/2026</a:t>
            </a:fld>
            <a:endParaRPr lang="en-US"/>
          </a:p>
        </p:txBody>
      </p:sp>
      <p:sp>
        <p:nvSpPr>
          <p:cNvPr id="5" name="Footer Placeholder 4">
            <a:extLst>
              <a:ext uri="{FF2B5EF4-FFF2-40B4-BE49-F238E27FC236}">
                <a16:creationId xmlns:a16="http://schemas.microsoft.com/office/drawing/2014/main" id="{FD4B6D4B-8CEB-6447-9D64-D921474D81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15B13B-D1D7-B34E-AED4-55528AE080CC}"/>
              </a:ext>
            </a:extLst>
          </p:cNvPr>
          <p:cNvSpPr>
            <a:spLocks noGrp="1"/>
          </p:cNvSpPr>
          <p:nvPr>
            <p:ph type="sldNum" sz="quarter" idx="12"/>
          </p:nvPr>
        </p:nvSpPr>
        <p:spPr/>
        <p:txBody>
          <a:bodyPr/>
          <a:lstStyle/>
          <a:p>
            <a:fld id="{0818FDC6-8B7F-E04B-9EFB-7222A295DA61}" type="slidenum">
              <a:rPr lang="en-US" smtClean="0"/>
              <a:t>‹#›</a:t>
            </a:fld>
            <a:endParaRPr lang="en-US"/>
          </a:p>
        </p:txBody>
      </p:sp>
    </p:spTree>
    <p:extLst>
      <p:ext uri="{BB962C8B-B14F-4D97-AF65-F5344CB8AC3E}">
        <p14:creationId xmlns:p14="http://schemas.microsoft.com/office/powerpoint/2010/main" val="1931109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26D42-CBB2-9646-A082-EE0C33B437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15B56F-C930-844E-8521-7AEB7CEF045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90B68A-B27E-C741-AC6D-EB72406A9F0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752CDA-A5E8-3045-AFA0-88ACA6C39B2B}"/>
              </a:ext>
            </a:extLst>
          </p:cNvPr>
          <p:cNvSpPr>
            <a:spLocks noGrp="1"/>
          </p:cNvSpPr>
          <p:nvPr>
            <p:ph type="dt" sz="half" idx="10"/>
          </p:nvPr>
        </p:nvSpPr>
        <p:spPr/>
        <p:txBody>
          <a:bodyPr/>
          <a:lstStyle/>
          <a:p>
            <a:fld id="{D89BD2F3-96BF-9247-B0C0-3807F6837DC6}" type="datetimeFigureOut">
              <a:rPr lang="en-US" smtClean="0"/>
              <a:t>7/9/2026</a:t>
            </a:fld>
            <a:endParaRPr lang="en-US"/>
          </a:p>
        </p:txBody>
      </p:sp>
      <p:sp>
        <p:nvSpPr>
          <p:cNvPr id="6" name="Footer Placeholder 5">
            <a:extLst>
              <a:ext uri="{FF2B5EF4-FFF2-40B4-BE49-F238E27FC236}">
                <a16:creationId xmlns:a16="http://schemas.microsoft.com/office/drawing/2014/main" id="{1459255A-C5A7-5E4A-9200-27F739D214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862C58-08E3-4544-B7B2-C47AED1FC71A}"/>
              </a:ext>
            </a:extLst>
          </p:cNvPr>
          <p:cNvSpPr>
            <a:spLocks noGrp="1"/>
          </p:cNvSpPr>
          <p:nvPr>
            <p:ph type="sldNum" sz="quarter" idx="12"/>
          </p:nvPr>
        </p:nvSpPr>
        <p:spPr/>
        <p:txBody>
          <a:bodyPr/>
          <a:lstStyle/>
          <a:p>
            <a:fld id="{0818FDC6-8B7F-E04B-9EFB-7222A295DA61}" type="slidenum">
              <a:rPr lang="en-US" smtClean="0"/>
              <a:t>‹#›</a:t>
            </a:fld>
            <a:endParaRPr lang="en-US"/>
          </a:p>
        </p:txBody>
      </p:sp>
    </p:spTree>
    <p:extLst>
      <p:ext uri="{BB962C8B-B14F-4D97-AF65-F5344CB8AC3E}">
        <p14:creationId xmlns:p14="http://schemas.microsoft.com/office/powerpoint/2010/main" val="3212567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57745-762A-6B45-B4F4-A384A58ADC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38FE0F-5CAF-CD4E-A767-88FD4A16D6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3B79733-339D-3E4F-B14B-CACDAE77DBE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4C879C3-9059-D044-86AD-F680E62112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AC1C71E-71B7-754F-B929-5B0FF203DD5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CB966B-6DDB-D249-9F6C-57174B6A1A2D}"/>
              </a:ext>
            </a:extLst>
          </p:cNvPr>
          <p:cNvSpPr>
            <a:spLocks noGrp="1"/>
          </p:cNvSpPr>
          <p:nvPr>
            <p:ph type="dt" sz="half" idx="10"/>
          </p:nvPr>
        </p:nvSpPr>
        <p:spPr/>
        <p:txBody>
          <a:bodyPr/>
          <a:lstStyle/>
          <a:p>
            <a:fld id="{D89BD2F3-96BF-9247-B0C0-3807F6837DC6}" type="datetimeFigureOut">
              <a:rPr lang="en-US" smtClean="0"/>
              <a:t>7/9/2026</a:t>
            </a:fld>
            <a:endParaRPr lang="en-US"/>
          </a:p>
        </p:txBody>
      </p:sp>
      <p:sp>
        <p:nvSpPr>
          <p:cNvPr id="8" name="Footer Placeholder 7">
            <a:extLst>
              <a:ext uri="{FF2B5EF4-FFF2-40B4-BE49-F238E27FC236}">
                <a16:creationId xmlns:a16="http://schemas.microsoft.com/office/drawing/2014/main" id="{C7156396-53C2-084A-8524-7A0D8AF514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68EE91-BCF9-F34E-B5F5-2E20E018123F}"/>
              </a:ext>
            </a:extLst>
          </p:cNvPr>
          <p:cNvSpPr>
            <a:spLocks noGrp="1"/>
          </p:cNvSpPr>
          <p:nvPr>
            <p:ph type="sldNum" sz="quarter" idx="12"/>
          </p:nvPr>
        </p:nvSpPr>
        <p:spPr/>
        <p:txBody>
          <a:bodyPr/>
          <a:lstStyle/>
          <a:p>
            <a:fld id="{0818FDC6-8B7F-E04B-9EFB-7222A295DA61}" type="slidenum">
              <a:rPr lang="en-US" smtClean="0"/>
              <a:t>‹#›</a:t>
            </a:fld>
            <a:endParaRPr lang="en-US"/>
          </a:p>
        </p:txBody>
      </p:sp>
    </p:spTree>
    <p:extLst>
      <p:ext uri="{BB962C8B-B14F-4D97-AF65-F5344CB8AC3E}">
        <p14:creationId xmlns:p14="http://schemas.microsoft.com/office/powerpoint/2010/main" val="4019838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7EF68-4749-9340-8C4F-E49B70519F5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06EA47-8FA7-3848-B751-F0CE0D35E892}"/>
              </a:ext>
            </a:extLst>
          </p:cNvPr>
          <p:cNvSpPr>
            <a:spLocks noGrp="1"/>
          </p:cNvSpPr>
          <p:nvPr>
            <p:ph type="dt" sz="half" idx="10"/>
          </p:nvPr>
        </p:nvSpPr>
        <p:spPr/>
        <p:txBody>
          <a:bodyPr/>
          <a:lstStyle/>
          <a:p>
            <a:fld id="{D89BD2F3-96BF-9247-B0C0-3807F6837DC6}" type="datetimeFigureOut">
              <a:rPr lang="en-US" smtClean="0"/>
              <a:t>7/9/2026</a:t>
            </a:fld>
            <a:endParaRPr lang="en-US"/>
          </a:p>
        </p:txBody>
      </p:sp>
      <p:sp>
        <p:nvSpPr>
          <p:cNvPr id="4" name="Footer Placeholder 3">
            <a:extLst>
              <a:ext uri="{FF2B5EF4-FFF2-40B4-BE49-F238E27FC236}">
                <a16:creationId xmlns:a16="http://schemas.microsoft.com/office/drawing/2014/main" id="{25753652-9EB7-6144-B781-3516294862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C2F3F7-B72E-F04B-9770-21E27E007E58}"/>
              </a:ext>
            </a:extLst>
          </p:cNvPr>
          <p:cNvSpPr>
            <a:spLocks noGrp="1"/>
          </p:cNvSpPr>
          <p:nvPr>
            <p:ph type="sldNum" sz="quarter" idx="12"/>
          </p:nvPr>
        </p:nvSpPr>
        <p:spPr/>
        <p:txBody>
          <a:bodyPr/>
          <a:lstStyle/>
          <a:p>
            <a:fld id="{0818FDC6-8B7F-E04B-9EFB-7222A295DA61}" type="slidenum">
              <a:rPr lang="en-US" smtClean="0"/>
              <a:t>‹#›</a:t>
            </a:fld>
            <a:endParaRPr lang="en-US"/>
          </a:p>
        </p:txBody>
      </p:sp>
    </p:spTree>
    <p:extLst>
      <p:ext uri="{BB962C8B-B14F-4D97-AF65-F5344CB8AC3E}">
        <p14:creationId xmlns:p14="http://schemas.microsoft.com/office/powerpoint/2010/main" val="1940773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6D57CD-1CFA-E940-88E7-A680B1F6F1E7}"/>
              </a:ext>
            </a:extLst>
          </p:cNvPr>
          <p:cNvSpPr>
            <a:spLocks noGrp="1"/>
          </p:cNvSpPr>
          <p:nvPr>
            <p:ph type="dt" sz="half" idx="10"/>
          </p:nvPr>
        </p:nvSpPr>
        <p:spPr/>
        <p:txBody>
          <a:bodyPr/>
          <a:lstStyle/>
          <a:p>
            <a:fld id="{D89BD2F3-96BF-9247-B0C0-3807F6837DC6}" type="datetimeFigureOut">
              <a:rPr lang="en-US" smtClean="0"/>
              <a:t>7/9/2026</a:t>
            </a:fld>
            <a:endParaRPr lang="en-US"/>
          </a:p>
        </p:txBody>
      </p:sp>
      <p:sp>
        <p:nvSpPr>
          <p:cNvPr id="3" name="Footer Placeholder 2">
            <a:extLst>
              <a:ext uri="{FF2B5EF4-FFF2-40B4-BE49-F238E27FC236}">
                <a16:creationId xmlns:a16="http://schemas.microsoft.com/office/drawing/2014/main" id="{7E46EC4C-8849-4747-B6CE-4F0A9CF8B8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56EEA03-E82F-7247-BD8B-5E5837E0717A}"/>
              </a:ext>
            </a:extLst>
          </p:cNvPr>
          <p:cNvSpPr>
            <a:spLocks noGrp="1"/>
          </p:cNvSpPr>
          <p:nvPr>
            <p:ph type="sldNum" sz="quarter" idx="12"/>
          </p:nvPr>
        </p:nvSpPr>
        <p:spPr/>
        <p:txBody>
          <a:bodyPr/>
          <a:lstStyle/>
          <a:p>
            <a:fld id="{0818FDC6-8B7F-E04B-9EFB-7222A295DA61}" type="slidenum">
              <a:rPr lang="en-US" smtClean="0"/>
              <a:t>‹#›</a:t>
            </a:fld>
            <a:endParaRPr lang="en-US"/>
          </a:p>
        </p:txBody>
      </p:sp>
    </p:spTree>
    <p:extLst>
      <p:ext uri="{BB962C8B-B14F-4D97-AF65-F5344CB8AC3E}">
        <p14:creationId xmlns:p14="http://schemas.microsoft.com/office/powerpoint/2010/main" val="4153195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4E163-D27B-E843-802C-D37AC56D6D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9AA1AE-0094-3F4B-AEE3-E749E16D6D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E1B7F3-4934-8A44-AC30-A752CA19B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B49FE37-3C1D-3343-929E-D2C5F8D73E31}"/>
              </a:ext>
            </a:extLst>
          </p:cNvPr>
          <p:cNvSpPr>
            <a:spLocks noGrp="1"/>
          </p:cNvSpPr>
          <p:nvPr>
            <p:ph type="dt" sz="half" idx="10"/>
          </p:nvPr>
        </p:nvSpPr>
        <p:spPr/>
        <p:txBody>
          <a:bodyPr/>
          <a:lstStyle/>
          <a:p>
            <a:fld id="{D89BD2F3-96BF-9247-B0C0-3807F6837DC6}" type="datetimeFigureOut">
              <a:rPr lang="en-US" smtClean="0"/>
              <a:t>7/9/2026</a:t>
            </a:fld>
            <a:endParaRPr lang="en-US"/>
          </a:p>
        </p:txBody>
      </p:sp>
      <p:sp>
        <p:nvSpPr>
          <p:cNvPr id="6" name="Footer Placeholder 5">
            <a:extLst>
              <a:ext uri="{FF2B5EF4-FFF2-40B4-BE49-F238E27FC236}">
                <a16:creationId xmlns:a16="http://schemas.microsoft.com/office/drawing/2014/main" id="{F1CC4850-2474-8B46-B606-FD88F41E6E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996A6C-EE1B-BC4A-861D-96CD756B947F}"/>
              </a:ext>
            </a:extLst>
          </p:cNvPr>
          <p:cNvSpPr>
            <a:spLocks noGrp="1"/>
          </p:cNvSpPr>
          <p:nvPr>
            <p:ph type="sldNum" sz="quarter" idx="12"/>
          </p:nvPr>
        </p:nvSpPr>
        <p:spPr/>
        <p:txBody>
          <a:bodyPr/>
          <a:lstStyle/>
          <a:p>
            <a:fld id="{0818FDC6-8B7F-E04B-9EFB-7222A295DA61}" type="slidenum">
              <a:rPr lang="en-US" smtClean="0"/>
              <a:t>‹#›</a:t>
            </a:fld>
            <a:endParaRPr lang="en-US"/>
          </a:p>
        </p:txBody>
      </p:sp>
    </p:spTree>
    <p:extLst>
      <p:ext uri="{BB962C8B-B14F-4D97-AF65-F5344CB8AC3E}">
        <p14:creationId xmlns:p14="http://schemas.microsoft.com/office/powerpoint/2010/main" val="3641218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BCA3-5E62-AA4D-814C-C07AB8A2F9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E47917-B739-8E4E-964F-5718C92929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27D00A-4E95-7F40-BDC2-FD10A001D7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96E932-6022-8643-AA04-59DE714C04D6}"/>
              </a:ext>
            </a:extLst>
          </p:cNvPr>
          <p:cNvSpPr>
            <a:spLocks noGrp="1"/>
          </p:cNvSpPr>
          <p:nvPr>
            <p:ph type="dt" sz="half" idx="10"/>
          </p:nvPr>
        </p:nvSpPr>
        <p:spPr/>
        <p:txBody>
          <a:bodyPr/>
          <a:lstStyle/>
          <a:p>
            <a:fld id="{D89BD2F3-96BF-9247-B0C0-3807F6837DC6}" type="datetimeFigureOut">
              <a:rPr lang="en-US" smtClean="0"/>
              <a:t>7/9/2026</a:t>
            </a:fld>
            <a:endParaRPr lang="en-US"/>
          </a:p>
        </p:txBody>
      </p:sp>
      <p:sp>
        <p:nvSpPr>
          <p:cNvPr id="6" name="Footer Placeholder 5">
            <a:extLst>
              <a:ext uri="{FF2B5EF4-FFF2-40B4-BE49-F238E27FC236}">
                <a16:creationId xmlns:a16="http://schemas.microsoft.com/office/drawing/2014/main" id="{5736C0D1-B737-DD46-BBEA-4E65109B4C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366CEC-6BCE-7448-9ABE-4CD2C26D2A80}"/>
              </a:ext>
            </a:extLst>
          </p:cNvPr>
          <p:cNvSpPr>
            <a:spLocks noGrp="1"/>
          </p:cNvSpPr>
          <p:nvPr>
            <p:ph type="sldNum" sz="quarter" idx="12"/>
          </p:nvPr>
        </p:nvSpPr>
        <p:spPr/>
        <p:txBody>
          <a:bodyPr/>
          <a:lstStyle/>
          <a:p>
            <a:fld id="{0818FDC6-8B7F-E04B-9EFB-7222A295DA61}" type="slidenum">
              <a:rPr lang="en-US" smtClean="0"/>
              <a:t>‹#›</a:t>
            </a:fld>
            <a:endParaRPr lang="en-US"/>
          </a:p>
        </p:txBody>
      </p:sp>
    </p:spTree>
    <p:extLst>
      <p:ext uri="{BB962C8B-B14F-4D97-AF65-F5344CB8AC3E}">
        <p14:creationId xmlns:p14="http://schemas.microsoft.com/office/powerpoint/2010/main" val="1071244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93AB96-5FC4-624B-9BF2-4AE90B74E7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18C39F-6B10-C544-B7CC-079112DA7C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AD4823-FF6B-E848-9D6A-6E44E2963B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9BD2F3-96BF-9247-B0C0-3807F6837DC6}" type="datetimeFigureOut">
              <a:rPr lang="en-US" smtClean="0"/>
              <a:t>7/9/2026</a:t>
            </a:fld>
            <a:endParaRPr lang="en-US"/>
          </a:p>
        </p:txBody>
      </p:sp>
      <p:sp>
        <p:nvSpPr>
          <p:cNvPr id="5" name="Footer Placeholder 4">
            <a:extLst>
              <a:ext uri="{FF2B5EF4-FFF2-40B4-BE49-F238E27FC236}">
                <a16:creationId xmlns:a16="http://schemas.microsoft.com/office/drawing/2014/main" id="{FEEA6C8F-6AFA-9246-9225-3A7B6CF1B3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EEA4F16-E8EA-3B45-B5A1-BFDF27E862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18FDC6-8B7F-E04B-9EFB-7222A295DA61}" type="slidenum">
              <a:rPr lang="en-US" smtClean="0"/>
              <a:t>‹#›</a:t>
            </a:fld>
            <a:endParaRPr lang="en-US"/>
          </a:p>
        </p:txBody>
      </p:sp>
    </p:spTree>
    <p:extLst>
      <p:ext uri="{BB962C8B-B14F-4D97-AF65-F5344CB8AC3E}">
        <p14:creationId xmlns:p14="http://schemas.microsoft.com/office/powerpoint/2010/main" val="477232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png"/><Relationship Id="rId5" Type="http://schemas.openxmlformats.org/officeDocument/2006/relationships/image" Target="../media/image3.tiff"/><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7" Type="http://schemas.openxmlformats.org/officeDocument/2006/relationships/image" Target="../media/image1.png"/><Relationship Id="rId2" Type="http://schemas.microsoft.com/office/2007/relationships/media" Target="../media/media13.m4a"/><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png"/><Relationship Id="rId5" Type="http://schemas.openxmlformats.org/officeDocument/2006/relationships/image" Target="../media/image7.jpe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png"/><Relationship Id="rId4" Type="http://schemas.openxmlformats.org/officeDocument/2006/relationships/notesSlide" Target="../notesSlides/notesSlide6.xml"/><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783631" y="2852936"/>
            <a:ext cx="7318311" cy="2697832"/>
          </a:xfrm>
        </p:spPr>
        <p:txBody>
          <a:bodyPr>
            <a:normAutofit fontScale="92500"/>
          </a:bodyPr>
          <a:lstStyle/>
          <a:p>
            <a:r>
              <a:rPr lang="en-GB" dirty="0">
                <a:solidFill>
                  <a:schemeClr val="tx1"/>
                </a:solidFill>
              </a:rPr>
              <a:t>Option course:</a:t>
            </a:r>
            <a:br>
              <a:rPr lang="en-GB" dirty="0">
                <a:solidFill>
                  <a:schemeClr val="tx1"/>
                </a:solidFill>
              </a:rPr>
            </a:br>
            <a:endParaRPr lang="en-GB" dirty="0">
              <a:solidFill>
                <a:schemeClr val="tx1"/>
              </a:solidFill>
            </a:endParaRPr>
          </a:p>
          <a:p>
            <a:r>
              <a:rPr lang="en-GB" sz="3500" dirty="0">
                <a:solidFill>
                  <a:schemeClr val="tx1"/>
                </a:solidFill>
              </a:rPr>
              <a:t>Investigating Individual Learner Differences </a:t>
            </a:r>
          </a:p>
          <a:p>
            <a:endParaRPr lang="en-GB" dirty="0">
              <a:solidFill>
                <a:schemeClr val="tx1"/>
              </a:solidFill>
            </a:endParaRPr>
          </a:p>
          <a:p>
            <a:r>
              <a:rPr lang="en-GB" b="1" dirty="0">
                <a:solidFill>
                  <a:schemeClr val="tx1"/>
                </a:solidFill>
              </a:rPr>
              <a:t>COURSE ORGANISER: DR </a:t>
            </a:r>
            <a:r>
              <a:rPr lang="en-GB" b="1" dirty="0"/>
              <a:t>FARAH AKBAR</a:t>
            </a:r>
          </a:p>
          <a:p>
            <a:r>
              <a:rPr lang="en-GB" b="1" dirty="0"/>
              <a:t>email: </a:t>
            </a:r>
            <a:r>
              <a:rPr lang="en-GB" b="1" dirty="0" err="1"/>
              <a:t>farah.akbar@ed.ac.uk</a:t>
            </a:r>
            <a:endParaRPr lang="en-GB" b="1" dirty="0">
              <a:solidFill>
                <a:schemeClr val="tx1"/>
              </a:solidFill>
            </a:endParaRPr>
          </a:p>
        </p:txBody>
      </p:sp>
      <p:sp>
        <p:nvSpPr>
          <p:cNvPr id="2" name="Title 1"/>
          <p:cNvSpPr>
            <a:spLocks noGrp="1"/>
          </p:cNvSpPr>
          <p:nvPr>
            <p:ph type="ctrTitle"/>
          </p:nvPr>
        </p:nvSpPr>
        <p:spPr>
          <a:xfrm>
            <a:off x="1086461" y="1307232"/>
            <a:ext cx="10363200" cy="1086196"/>
          </a:xfrm>
        </p:spPr>
        <p:txBody>
          <a:bodyPr>
            <a:normAutofit fontScale="90000"/>
          </a:bodyPr>
          <a:lstStyle/>
          <a:p>
            <a:r>
              <a:rPr lang="en-GB" sz="4000" i="1" dirty="0">
                <a:solidFill>
                  <a:schemeClr val="tx1"/>
                </a:solidFill>
              </a:rPr>
              <a:t>MSc TESOL</a:t>
            </a:r>
            <a:br>
              <a:rPr lang="en-GB" sz="4000" i="1" dirty="0">
                <a:solidFill>
                  <a:schemeClr val="tx1"/>
                </a:solidFill>
              </a:rPr>
            </a:br>
            <a:r>
              <a:rPr lang="en-GB" sz="4000" i="1" dirty="0">
                <a:solidFill>
                  <a:schemeClr val="tx1"/>
                </a:solidFill>
              </a:rPr>
              <a:t>MSc Language Education</a:t>
            </a:r>
            <a:br>
              <a:rPr lang="en-GB" sz="4000" i="1" dirty="0">
                <a:solidFill>
                  <a:schemeClr val="tx1"/>
                </a:solidFill>
              </a:rPr>
            </a:br>
            <a:r>
              <a:rPr lang="en-GB" sz="4000" i="1" dirty="0">
                <a:solidFill>
                  <a:schemeClr val="tx1"/>
                </a:solidFill>
              </a:rPr>
              <a:t>MSc Language and Intercultural Communicatio</a:t>
            </a:r>
            <a:r>
              <a:rPr lang="en-GB" sz="4000" i="1" dirty="0"/>
              <a:t>n</a:t>
            </a:r>
            <a:endParaRPr lang="en-GB" sz="2400" i="1" dirty="0">
              <a:solidFill>
                <a:schemeClr val="tx1"/>
              </a:solidFill>
            </a:endParaRPr>
          </a:p>
        </p:txBody>
      </p:sp>
      <p:pic>
        <p:nvPicPr>
          <p:cNvPr id="4" name="Audio 3">
            <a:hlinkClick r:id="" action="ppaction://media"/>
            <a:extLst>
              <a:ext uri="{FF2B5EF4-FFF2-40B4-BE49-F238E27FC236}">
                <a16:creationId xmlns:a16="http://schemas.microsoft.com/office/drawing/2014/main" id="{0CE5780A-8EFB-AAD2-9170-F3136E899FD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131907786"/>
      </p:ext>
    </p:extLst>
  </p:cSld>
  <p:clrMapOvr>
    <a:masterClrMapping/>
  </p:clrMapOvr>
  <mc:AlternateContent xmlns:mc="http://schemas.openxmlformats.org/markup-compatibility/2006">
    <mc:Choice xmlns:p14="http://schemas.microsoft.com/office/powerpoint/2010/main" Requires="p14">
      <p:transition spd="slow" p14:dur="2000" advTm="11641"/>
    </mc:Choice>
    <mc:Fallback>
      <p:transition spd="slow" advTm="116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9856" y="3593800"/>
            <a:ext cx="2286000"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dirty="0"/>
              <a:t>Assessment</a:t>
            </a:r>
          </a:p>
        </p:txBody>
      </p:sp>
      <p:sp>
        <p:nvSpPr>
          <p:cNvPr id="3" name="Content Placeholder 2"/>
          <p:cNvSpPr>
            <a:spLocks noGrp="1"/>
          </p:cNvSpPr>
          <p:nvPr>
            <p:ph sz="quarter" idx="1"/>
          </p:nvPr>
        </p:nvSpPr>
        <p:spPr/>
        <p:txBody>
          <a:bodyPr>
            <a:normAutofit/>
          </a:bodyPr>
          <a:lstStyle/>
          <a:p>
            <a:r>
              <a:rPr lang="en-GB" dirty="0"/>
              <a:t>To be successful….</a:t>
            </a:r>
            <a:r>
              <a:rPr lang="en-GB" dirty="0">
                <a:solidFill>
                  <a:schemeClr val="accent1"/>
                </a:solidFill>
              </a:rPr>
              <a:t>SHOW LINKS between:</a:t>
            </a:r>
            <a:endParaRPr lang="en-GB" dirty="0"/>
          </a:p>
        </p:txBody>
      </p:sp>
      <p:grpSp>
        <p:nvGrpSpPr>
          <p:cNvPr id="8" name="Group 7"/>
          <p:cNvGrpSpPr/>
          <p:nvPr/>
        </p:nvGrpSpPr>
        <p:grpSpPr>
          <a:xfrm>
            <a:off x="1817616" y="2060848"/>
            <a:ext cx="3456384" cy="3384376"/>
            <a:chOff x="98384" y="3464132"/>
            <a:chExt cx="3456384" cy="3384376"/>
          </a:xfrm>
        </p:grpSpPr>
        <p:sp>
          <p:nvSpPr>
            <p:cNvPr id="4" name="Diamond 3"/>
            <p:cNvSpPr/>
            <p:nvPr/>
          </p:nvSpPr>
          <p:spPr>
            <a:xfrm>
              <a:off x="98384" y="3464132"/>
              <a:ext cx="3456384" cy="3384376"/>
            </a:xfrm>
            <a:prstGeom prst="diamon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srgbClr val="00349E"/>
                </a:solidFill>
                <a:latin typeface="Georgia"/>
              </a:endParaRPr>
            </a:p>
          </p:txBody>
        </p:sp>
        <p:sp>
          <p:nvSpPr>
            <p:cNvPr id="6" name="TextBox 5"/>
            <p:cNvSpPr txBox="1"/>
            <p:nvPr/>
          </p:nvSpPr>
          <p:spPr>
            <a:xfrm>
              <a:off x="696968" y="4365104"/>
              <a:ext cx="2304256" cy="1754326"/>
            </a:xfrm>
            <a:prstGeom prst="rect">
              <a:avLst/>
            </a:prstGeom>
            <a:noFill/>
          </p:spPr>
          <p:txBody>
            <a:bodyPr wrap="square" rtlCol="0">
              <a:spAutoFit/>
            </a:bodyPr>
            <a:lstStyle/>
            <a:p>
              <a:pPr algn="ctr" defTabSz="914400"/>
              <a:r>
                <a:rPr lang="en-GB" dirty="0">
                  <a:solidFill>
                    <a:prstClr val="black"/>
                  </a:solidFill>
                  <a:latin typeface="Georgia"/>
                </a:rPr>
                <a:t>Previous literature in your chosen field of individual differences (e.g. motivation, anxiety, aptitude) </a:t>
              </a:r>
            </a:p>
          </p:txBody>
        </p:sp>
      </p:grpSp>
      <p:grpSp>
        <p:nvGrpSpPr>
          <p:cNvPr id="9" name="Group 8"/>
          <p:cNvGrpSpPr/>
          <p:nvPr/>
        </p:nvGrpSpPr>
        <p:grpSpPr>
          <a:xfrm>
            <a:off x="6312024" y="3183027"/>
            <a:ext cx="3456384" cy="3384376"/>
            <a:chOff x="5275100" y="3464132"/>
            <a:chExt cx="3456384" cy="3384376"/>
          </a:xfrm>
        </p:grpSpPr>
        <p:sp>
          <p:nvSpPr>
            <p:cNvPr id="5" name="Diamond 4"/>
            <p:cNvSpPr/>
            <p:nvPr/>
          </p:nvSpPr>
          <p:spPr>
            <a:xfrm>
              <a:off x="5275100" y="3464132"/>
              <a:ext cx="3456384" cy="3384376"/>
            </a:xfrm>
            <a:prstGeom prst="diamon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srgbClr val="00349E"/>
                </a:solidFill>
                <a:latin typeface="Georgia"/>
              </a:endParaRPr>
            </a:p>
          </p:txBody>
        </p:sp>
        <p:sp>
          <p:nvSpPr>
            <p:cNvPr id="7" name="TextBox 6"/>
            <p:cNvSpPr txBox="1"/>
            <p:nvPr/>
          </p:nvSpPr>
          <p:spPr>
            <a:xfrm>
              <a:off x="5940152" y="4919101"/>
              <a:ext cx="2376264" cy="646331"/>
            </a:xfrm>
            <a:prstGeom prst="rect">
              <a:avLst/>
            </a:prstGeom>
            <a:noFill/>
          </p:spPr>
          <p:txBody>
            <a:bodyPr wrap="square" rtlCol="0">
              <a:spAutoFit/>
            </a:bodyPr>
            <a:lstStyle/>
            <a:p>
              <a:pPr defTabSz="914400"/>
              <a:r>
                <a:rPr lang="en-GB" dirty="0">
                  <a:solidFill>
                    <a:prstClr val="black"/>
                  </a:solidFill>
                  <a:latin typeface="Georgia"/>
                </a:rPr>
                <a:t>Your proposed lesson plan/research design </a:t>
              </a:r>
            </a:p>
          </p:txBody>
        </p:sp>
      </p:grpSp>
      <p:pic>
        <p:nvPicPr>
          <p:cNvPr id="10" name="Audio 9">
            <a:hlinkClick r:id="" action="ppaction://media"/>
            <a:extLst>
              <a:ext uri="{FF2B5EF4-FFF2-40B4-BE49-F238E27FC236}">
                <a16:creationId xmlns:a16="http://schemas.microsoft.com/office/drawing/2014/main" id="{B0149A41-8296-BA02-1AC3-29700BC78E4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80768520"/>
      </p:ext>
    </p:extLst>
  </p:cSld>
  <p:clrMapOvr>
    <a:masterClrMapping/>
  </p:clrMapOvr>
  <mc:AlternateContent xmlns:mc="http://schemas.openxmlformats.org/markup-compatibility/2006" xmlns:p14="http://schemas.microsoft.com/office/powerpoint/2010/main">
    <mc:Choice Requires="p14">
      <p:transition spd="slow" p14:dur="2000" advTm="15904"/>
    </mc:Choice>
    <mc:Fallback xmlns="">
      <p:transition spd="slow" advTm="159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Preliminary reading…</a:t>
            </a:r>
          </a:p>
        </p:txBody>
      </p:sp>
      <p:sp>
        <p:nvSpPr>
          <p:cNvPr id="7" name="Content Placeholder 6">
            <a:extLst>
              <a:ext uri="{FF2B5EF4-FFF2-40B4-BE49-F238E27FC236}">
                <a16:creationId xmlns:a16="http://schemas.microsoft.com/office/drawing/2014/main" id="{9F3D535B-F961-9942-BB38-E9F6B6BD680D}"/>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6796429F-4C02-304B-99E5-F3DFB0655360}"/>
              </a:ext>
            </a:extLst>
          </p:cNvPr>
          <p:cNvPicPr>
            <a:picLocks noChangeAspect="1"/>
          </p:cNvPicPr>
          <p:nvPr/>
        </p:nvPicPr>
        <p:blipFill>
          <a:blip r:embed="rId5"/>
          <a:stretch>
            <a:fillRect/>
          </a:stretch>
        </p:blipFill>
        <p:spPr>
          <a:xfrm>
            <a:off x="1385638" y="1530626"/>
            <a:ext cx="2768920" cy="4132613"/>
          </a:xfrm>
          <a:prstGeom prst="rect">
            <a:avLst/>
          </a:prstGeom>
        </p:spPr>
      </p:pic>
      <p:pic>
        <p:nvPicPr>
          <p:cNvPr id="3" name="Audio 2">
            <a:hlinkClick r:id="" action="ppaction://media"/>
            <a:extLst>
              <a:ext uri="{FF2B5EF4-FFF2-40B4-BE49-F238E27FC236}">
                <a16:creationId xmlns:a16="http://schemas.microsoft.com/office/drawing/2014/main" id="{55A06321-AEE8-946F-ABD1-3E88B30CC95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882499811"/>
      </p:ext>
    </p:extLst>
  </p:cSld>
  <p:clrMapOvr>
    <a:masterClrMapping/>
  </p:clrMapOvr>
  <mc:AlternateContent xmlns:mc="http://schemas.openxmlformats.org/markup-compatibility/2006" xmlns:p14="http://schemas.microsoft.com/office/powerpoint/2010/main">
    <mc:Choice Requires="p14">
      <p:transition spd="slow" p14:dur="2000" advTm="34432"/>
    </mc:Choice>
    <mc:Fallback xmlns="">
      <p:transition spd="slow" advTm="344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Core reading </a:t>
            </a:r>
          </a:p>
        </p:txBody>
      </p:sp>
      <p:sp>
        <p:nvSpPr>
          <p:cNvPr id="3" name="Content Placeholder 2"/>
          <p:cNvSpPr>
            <a:spLocks noGrp="1"/>
          </p:cNvSpPr>
          <p:nvPr>
            <p:ph sz="quarter" idx="1"/>
          </p:nvPr>
        </p:nvSpPr>
        <p:spPr>
          <a:xfrm>
            <a:off x="1825752" y="1527048"/>
            <a:ext cx="8503920" cy="5646368"/>
          </a:xfrm>
        </p:spPr>
        <p:txBody>
          <a:bodyPr>
            <a:normAutofit fontScale="62500" lnSpcReduction="20000"/>
          </a:bodyPr>
          <a:lstStyle/>
          <a:p>
            <a:r>
              <a:rPr lang="en-GB" dirty="0"/>
              <a:t>Burns, A. (2011) Action Research In </a:t>
            </a:r>
            <a:r>
              <a:rPr lang="en-GB" dirty="0" err="1"/>
              <a:t>B.Paltridge</a:t>
            </a:r>
            <a:r>
              <a:rPr lang="en-GB" dirty="0"/>
              <a:t> &amp; A. </a:t>
            </a:r>
            <a:r>
              <a:rPr lang="en-GB" dirty="0" err="1"/>
              <a:t>Phakiti</a:t>
            </a:r>
            <a:r>
              <a:rPr lang="en-GB" dirty="0"/>
              <a:t> Continuum Companion to Research Methods in Applied Linguistics </a:t>
            </a:r>
            <a:r>
              <a:rPr lang="en-GB" dirty="0" err="1"/>
              <a:t>London:Continuum,Chapter</a:t>
            </a:r>
            <a:endParaRPr lang="en-GB" dirty="0"/>
          </a:p>
          <a:p>
            <a:r>
              <a:rPr lang="en-GB" dirty="0" err="1"/>
              <a:t>Dörnyei,Z</a:t>
            </a:r>
            <a:r>
              <a:rPr lang="en-GB" dirty="0"/>
              <a:t>. (2010) Introduction: Definition, Brief History, and Taxonomy of Individual Differences In </a:t>
            </a:r>
            <a:r>
              <a:rPr lang="en-GB" i="1" dirty="0"/>
              <a:t>The Psychology of the Language Learner: Individual Differences in Second Language Acquisition </a:t>
            </a:r>
            <a:r>
              <a:rPr lang="en-GB" dirty="0"/>
              <a:t>London: Routledge, Chapter 1</a:t>
            </a:r>
          </a:p>
          <a:p>
            <a:r>
              <a:rPr lang="en-GB" dirty="0" err="1"/>
              <a:t>Horwitz,E</a:t>
            </a:r>
            <a:r>
              <a:rPr lang="en-GB" dirty="0"/>
              <a:t>.(2001)Language anxiety and achievement Annual Review of Applied Linguistics 21, pp.112-­126</a:t>
            </a:r>
          </a:p>
          <a:p>
            <a:r>
              <a:rPr lang="en-GB" dirty="0" err="1"/>
              <a:t>MacIntyre</a:t>
            </a:r>
            <a:r>
              <a:rPr lang="en-GB" dirty="0"/>
              <a:t>, P.D, Mackinnon, S.P. &amp; Clément, R. (2010) The baby, the bath water, and the future of language learning motivation research </a:t>
            </a:r>
            <a:r>
              <a:rPr lang="en-GB" dirty="0" err="1"/>
              <a:t>InZ</a:t>
            </a:r>
            <a:r>
              <a:rPr lang="en-GB" dirty="0"/>
              <a:t>. </a:t>
            </a:r>
            <a:r>
              <a:rPr lang="en-GB" dirty="0" err="1"/>
              <a:t>Dörnyei</a:t>
            </a:r>
            <a:r>
              <a:rPr lang="en-GB" dirty="0"/>
              <a:t> E. </a:t>
            </a:r>
            <a:r>
              <a:rPr lang="en-GB" dirty="0" err="1"/>
              <a:t>Ushioda</a:t>
            </a:r>
            <a:r>
              <a:rPr lang="en-GB" dirty="0"/>
              <a:t> (Eds.)Motivation, Language Identity and the L2 Self </a:t>
            </a:r>
            <a:r>
              <a:rPr lang="en-GB" dirty="0" err="1"/>
              <a:t>Bristol:MultilingualMatters</a:t>
            </a:r>
            <a:endParaRPr lang="en-GB" dirty="0"/>
          </a:p>
          <a:p>
            <a:r>
              <a:rPr lang="en-GB" dirty="0" err="1"/>
              <a:t>Marinova</a:t>
            </a:r>
            <a:r>
              <a:rPr lang="en-GB" dirty="0"/>
              <a:t>-Todd, S.H. Bradford Marshall, D. &amp; Snow, C.E. (2000) Three Misconceptions about  Age and L2 Learning TESOL Quarterly 34 (1), p.9-­34</a:t>
            </a:r>
          </a:p>
          <a:p>
            <a:r>
              <a:rPr lang="en-GB" dirty="0"/>
              <a:t>Rubin, J., </a:t>
            </a:r>
            <a:r>
              <a:rPr lang="en-GB" dirty="0" err="1"/>
              <a:t>Chamot</a:t>
            </a:r>
            <a:r>
              <a:rPr lang="en-GB" dirty="0"/>
              <a:t>, A.U., Harris, V. &amp; Anderson, N.J. (2007) Intervening in the use of strategies. In A. Cohen &amp; E. </a:t>
            </a:r>
            <a:r>
              <a:rPr lang="en-GB" dirty="0" err="1"/>
              <a:t>Macaro</a:t>
            </a:r>
            <a:r>
              <a:rPr lang="en-GB" dirty="0"/>
              <a:t> (Eds.) Language Learner Strategies: Thirty Years of Research and Practice Oxford: Oxford University Press, Chapter 7</a:t>
            </a:r>
          </a:p>
          <a:p>
            <a:r>
              <a:rPr lang="en-GB" dirty="0"/>
              <a:t>Sparks, R.&amp; </a:t>
            </a:r>
            <a:r>
              <a:rPr lang="en-GB" dirty="0" err="1"/>
              <a:t>Ganschow</a:t>
            </a:r>
            <a:r>
              <a:rPr lang="en-GB" dirty="0"/>
              <a:t>, L.(2001) Aptitude for learning a foreign language Annual Review of Applied Linguistics 21,pp.90-­111</a:t>
            </a:r>
          </a:p>
          <a:p>
            <a:r>
              <a:rPr lang="en-GB" dirty="0" err="1"/>
              <a:t>Williams,M</a:t>
            </a:r>
            <a:r>
              <a:rPr lang="en-GB" dirty="0"/>
              <a:t>., </a:t>
            </a:r>
            <a:r>
              <a:rPr lang="en-GB" dirty="0" err="1"/>
              <a:t>Burden,W</a:t>
            </a:r>
            <a:r>
              <a:rPr lang="en-GB" dirty="0"/>
              <a:t>.&amp; </a:t>
            </a:r>
            <a:r>
              <a:rPr lang="en-GB" dirty="0" err="1"/>
              <a:t>Lanvers</a:t>
            </a:r>
            <a:r>
              <a:rPr lang="en-GB" dirty="0"/>
              <a:t>, U.(2002)‘French  is the Language of Love and Stuff’: student perceptions of issues related to motivation in learning a foreign language British Educational Research Journal 2 (4), pp.503-­528</a:t>
            </a:r>
          </a:p>
          <a:p>
            <a:endParaRPr lang="en-GB" dirty="0"/>
          </a:p>
        </p:txBody>
      </p:sp>
      <p:pic>
        <p:nvPicPr>
          <p:cNvPr id="4" name="Audio 3">
            <a:hlinkClick r:id="" action="ppaction://media"/>
            <a:extLst>
              <a:ext uri="{FF2B5EF4-FFF2-40B4-BE49-F238E27FC236}">
                <a16:creationId xmlns:a16="http://schemas.microsoft.com/office/drawing/2014/main" id="{F1195D1D-2BBD-4F8F-E3A0-DC4CA2D7999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800918477"/>
      </p:ext>
    </p:extLst>
  </p:cSld>
  <p:clrMapOvr>
    <a:masterClrMapping/>
  </p:clrMapOvr>
  <mc:AlternateContent xmlns:mc="http://schemas.openxmlformats.org/markup-compatibility/2006" xmlns:p14="http://schemas.microsoft.com/office/powerpoint/2010/main">
    <mc:Choice Requires="p14">
      <p:transition spd="slow" p14:dur="2000" advTm="12426"/>
    </mc:Choice>
    <mc:Fallback xmlns="">
      <p:transition spd="slow" advTm="124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Some student feedback from a previous year </a:t>
            </a:r>
          </a:p>
        </p:txBody>
      </p:sp>
      <p:sp>
        <p:nvSpPr>
          <p:cNvPr id="3" name="Content Placeholder 2"/>
          <p:cNvSpPr>
            <a:spLocks noGrp="1"/>
          </p:cNvSpPr>
          <p:nvPr>
            <p:ph sz="quarter" idx="1"/>
          </p:nvPr>
        </p:nvSpPr>
        <p:spPr>
          <a:xfrm>
            <a:off x="3359696" y="1738616"/>
            <a:ext cx="8503920" cy="4572000"/>
          </a:xfrm>
        </p:spPr>
        <p:txBody>
          <a:bodyPr/>
          <a:lstStyle/>
          <a:p>
            <a:r>
              <a:rPr lang="en-GB" dirty="0"/>
              <a:t>What did you like about this course? </a:t>
            </a:r>
          </a:p>
          <a:p>
            <a:pPr lvl="1"/>
            <a:r>
              <a:rPr lang="en-GB" dirty="0"/>
              <a:t>Students had a central role during workshops</a:t>
            </a:r>
          </a:p>
          <a:p>
            <a:pPr lvl="1"/>
            <a:r>
              <a:rPr lang="en-GB" dirty="0"/>
              <a:t>The course structure </a:t>
            </a:r>
          </a:p>
          <a:p>
            <a:r>
              <a:rPr lang="en-GB" dirty="0"/>
              <a:t>What did you learn from this course? </a:t>
            </a:r>
          </a:p>
          <a:p>
            <a:pPr lvl="1"/>
            <a:r>
              <a:rPr lang="en-GB" dirty="0"/>
              <a:t>How to be more critical</a:t>
            </a:r>
          </a:p>
          <a:p>
            <a:pPr lvl="1"/>
            <a:r>
              <a:rPr lang="en-GB" dirty="0"/>
              <a:t>How to work better in a group</a:t>
            </a:r>
          </a:p>
          <a:p>
            <a:pPr lvl="1"/>
            <a:r>
              <a:rPr lang="en-GB" dirty="0"/>
              <a:t>How to relate research to practice</a:t>
            </a:r>
          </a:p>
        </p:txBody>
      </p:sp>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19536" y="4581128"/>
            <a:ext cx="1835696" cy="1730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Audio 5">
            <a:hlinkClick r:id="" action="ppaction://media"/>
            <a:extLst>
              <a:ext uri="{FF2B5EF4-FFF2-40B4-BE49-F238E27FC236}">
                <a16:creationId xmlns:a16="http://schemas.microsoft.com/office/drawing/2014/main" id="{AFADAF0C-9F96-82FE-5D14-A2D7F3F82764}"/>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1684997432"/>
      </p:ext>
    </p:extLst>
  </p:cSld>
  <p:clrMapOvr>
    <a:masterClrMapping/>
  </p:clrMapOvr>
  <mc:AlternateContent xmlns:mc="http://schemas.openxmlformats.org/markup-compatibility/2006" xmlns:p14="http://schemas.microsoft.com/office/powerpoint/2010/main">
    <mc:Choice Requires="p14">
      <p:transition spd="slow" p14:dur="2000" advTm="37941"/>
    </mc:Choice>
    <mc:Fallback xmlns="">
      <p:transition spd="slow" advTm="379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0"/>
                                        <p:tgtEl>
                                          <p:spTgt spid="3">
                                            <p:txEl>
                                              <p:pRg st="1" end="1"/>
                                            </p:txEl>
                                          </p:spTgt>
                                        </p:tgtEl>
                                      </p:cBhvr>
                                    </p:animEffect>
                                    <p:anim calcmode="lin" valueType="num">
                                      <p:cBhvr>
                                        <p:cTn id="1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6" fill="hold" display="0">
                  <p:stCondLst>
                    <p:cond delay="indefinite"/>
                  </p:stCondLst>
                  <p:endCondLst>
                    <p:cond evt="onStopAudio" delay="0">
                      <p:tgtEl>
                        <p:sldTgt/>
                      </p:tgtEl>
                    </p:cond>
                  </p:endCondLst>
                </p:cTn>
                <p:tgtEl>
                  <p:spTgt spid="6"/>
                </p:tgtEl>
              </p:cMediaNode>
            </p:audio>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GB" sz="1400" dirty="0"/>
          </a:p>
        </p:txBody>
      </p:sp>
      <p:pic>
        <p:nvPicPr>
          <p:cNvPr id="4" name="Content Placeholder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3888" y="365125"/>
            <a:ext cx="6089528" cy="3538660"/>
          </a:xfrm>
          <a:prstGeom prst="rect">
            <a:avLst/>
          </a:prstGeom>
        </p:spPr>
      </p:pic>
      <p:pic>
        <p:nvPicPr>
          <p:cNvPr id="6" name="Content Placeholder 4">
            <a:extLst>
              <a:ext uri="{FF2B5EF4-FFF2-40B4-BE49-F238E27FC236}">
                <a16:creationId xmlns:a16="http://schemas.microsoft.com/office/drawing/2014/main" id="{18EC50EB-F50B-6941-B42E-F7846910BDD3}"/>
              </a:ext>
            </a:extLst>
          </p:cNvPr>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6870217" y="2134455"/>
            <a:ext cx="5028212" cy="4351338"/>
          </a:xfrm>
        </p:spPr>
      </p:pic>
      <p:pic>
        <p:nvPicPr>
          <p:cNvPr id="5" name="Audio 4">
            <a:hlinkClick r:id="" action="ppaction://media"/>
            <a:extLst>
              <a:ext uri="{FF2B5EF4-FFF2-40B4-BE49-F238E27FC236}">
                <a16:creationId xmlns:a16="http://schemas.microsoft.com/office/drawing/2014/main" id="{6152C506-CE85-CD47-BC38-070A9720335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4289578070"/>
      </p:ext>
    </p:extLst>
  </p:cSld>
  <p:clrMapOvr>
    <a:masterClrMapping/>
  </p:clrMapOvr>
  <mc:AlternateContent xmlns:mc="http://schemas.openxmlformats.org/markup-compatibility/2006" xmlns:p14="http://schemas.microsoft.com/office/powerpoint/2010/main">
    <mc:Choice Requires="p14">
      <p:transition spd="slow" p14:dur="2000" advTm="18101"/>
    </mc:Choice>
    <mc:Fallback xmlns="">
      <p:transition spd="slow" advTm="18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Slide Number Placeholder 2"/>
          <p:cNvSpPr>
            <a:spLocks noGrp="1"/>
          </p:cNvSpPr>
          <p:nvPr>
            <p:ph type="sldNum" sz="quarter" idx="12"/>
          </p:nvPr>
        </p:nvSpPr>
        <p:spPr/>
        <p:txBody>
          <a:bodyPr/>
          <a:lstStyle/>
          <a:p>
            <a:pPr defTabSz="914400"/>
            <a:fld id="{CAA1C88A-2ADC-4084-9AB4-086F1173B8CE}" type="slidenum">
              <a:rPr lang="en-GB">
                <a:solidFill>
                  <a:srgbClr val="9C007F">
                    <a:shade val="75000"/>
                  </a:srgbClr>
                </a:solidFill>
                <a:latin typeface="Georgia"/>
              </a:rPr>
              <a:pPr defTabSz="914400"/>
              <a:t>15</a:t>
            </a:fld>
            <a:endParaRPr lang="en-GB">
              <a:solidFill>
                <a:srgbClr val="9C007F">
                  <a:shade val="75000"/>
                </a:srgbClr>
              </a:solidFill>
              <a:latin typeface="Georgia"/>
            </a:endParaRPr>
          </a:p>
        </p:txBody>
      </p:sp>
      <p:pic>
        <p:nvPicPr>
          <p:cNvPr id="5" name="Content Placeholder 4"/>
          <p:cNvPicPr>
            <a:picLocks noGrp="1" noChangeAspect="1"/>
          </p:cNvPicPr>
          <p:nvPr>
            <p:ph sz="quarter" idx="1"/>
          </p:nvPr>
        </p:nvPicPr>
        <p:blipFill>
          <a:blip r:embed="rId5" cstate="print">
            <a:extLst>
              <a:ext uri="{28A0092B-C50C-407E-A947-70E740481C1C}">
                <a14:useLocalDpi xmlns:a14="http://schemas.microsoft.com/office/drawing/2010/main" val="0"/>
              </a:ext>
            </a:extLst>
          </a:blip>
          <a:stretch>
            <a:fillRect/>
          </a:stretch>
        </p:blipFill>
        <p:spPr>
          <a:xfrm>
            <a:off x="432030" y="365125"/>
            <a:ext cx="11327939" cy="5458162"/>
          </a:xfrm>
        </p:spPr>
      </p:pic>
      <p:pic>
        <p:nvPicPr>
          <p:cNvPr id="4" name="Audio 3">
            <a:hlinkClick r:id="" action="ppaction://media"/>
            <a:extLst>
              <a:ext uri="{FF2B5EF4-FFF2-40B4-BE49-F238E27FC236}">
                <a16:creationId xmlns:a16="http://schemas.microsoft.com/office/drawing/2014/main" id="{03744ECF-97CB-B85A-835C-4341249C730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118331714"/>
      </p:ext>
    </p:extLst>
  </p:cSld>
  <p:clrMapOvr>
    <a:masterClrMapping/>
  </p:clrMapOvr>
  <mc:AlternateContent xmlns:mc="http://schemas.openxmlformats.org/markup-compatibility/2006" xmlns:p14="http://schemas.microsoft.com/office/powerpoint/2010/main">
    <mc:Choice Requires="p14">
      <p:transition spd="slow" p14:dur="2000" advTm="22752"/>
    </mc:Choice>
    <mc:Fallback xmlns="">
      <p:transition spd="slow" advTm="227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520" y="260648"/>
            <a:ext cx="8534400" cy="968152"/>
          </a:xfrm>
        </p:spPr>
        <p:txBody>
          <a:bodyPr>
            <a:normAutofit fontScale="90000"/>
          </a:bodyPr>
          <a:lstStyle/>
          <a:p>
            <a:r>
              <a:rPr lang="en-GB" dirty="0"/>
              <a:t>Why do individuals differ so much in second language attainment success?</a:t>
            </a:r>
          </a:p>
        </p:txBody>
      </p:sp>
      <p:sp>
        <p:nvSpPr>
          <p:cNvPr id="3" name="Content Placeholder 2"/>
          <p:cNvSpPr>
            <a:spLocks noGrp="1"/>
          </p:cNvSpPr>
          <p:nvPr>
            <p:ph sz="quarter" idx="1"/>
          </p:nvPr>
        </p:nvSpPr>
        <p:spPr>
          <a:xfrm>
            <a:off x="1825752" y="2132856"/>
            <a:ext cx="8503920" cy="3966192"/>
          </a:xfrm>
        </p:spPr>
        <p:txBody>
          <a:bodyPr/>
          <a:lstStyle/>
          <a:p>
            <a:r>
              <a:rPr lang="en-GB" dirty="0"/>
              <a:t>Language learning context</a:t>
            </a:r>
          </a:p>
          <a:p>
            <a:r>
              <a:rPr lang="en-GB" dirty="0"/>
              <a:t>Teaching environment</a:t>
            </a:r>
          </a:p>
          <a:p>
            <a:r>
              <a:rPr lang="en-GB" dirty="0"/>
              <a:t>Teaching materials</a:t>
            </a:r>
          </a:p>
          <a:p>
            <a:r>
              <a:rPr lang="en-GB" dirty="0"/>
              <a:t>Time spent on task</a:t>
            </a:r>
          </a:p>
          <a:p>
            <a:r>
              <a:rPr lang="en-GB" dirty="0"/>
              <a:t>Amount of exposure to the L2</a:t>
            </a:r>
          </a:p>
          <a:p>
            <a:r>
              <a:rPr lang="en-GB" i="1" dirty="0">
                <a:solidFill>
                  <a:schemeClr val="accent2"/>
                </a:solidFill>
              </a:rPr>
              <a:t>Individual learning differences</a:t>
            </a:r>
          </a:p>
        </p:txBody>
      </p:sp>
      <p:pic>
        <p:nvPicPr>
          <p:cNvPr id="4" name="Audio 3">
            <a:hlinkClick r:id="" action="ppaction://media"/>
            <a:extLst>
              <a:ext uri="{FF2B5EF4-FFF2-40B4-BE49-F238E27FC236}">
                <a16:creationId xmlns:a16="http://schemas.microsoft.com/office/drawing/2014/main" id="{6D1AF47A-556C-43A2-7AE4-73FB1B0BE0A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975171582"/>
      </p:ext>
    </p:extLst>
  </p:cSld>
  <p:clrMapOvr>
    <a:masterClrMapping/>
  </p:clrMapOvr>
  <mc:AlternateContent xmlns:mc="http://schemas.openxmlformats.org/markup-compatibility/2006" xmlns:p14="http://schemas.microsoft.com/office/powerpoint/2010/main">
    <mc:Choice Requires="p14">
      <p:transition spd="slow" p14:dur="2000" advTm="48917"/>
    </mc:Choice>
    <mc:Fallback xmlns="">
      <p:transition spd="slow" advTm="489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Some of the questions we might ask ourselves:</a:t>
            </a:r>
          </a:p>
        </p:txBody>
      </p:sp>
      <p:sp>
        <p:nvSpPr>
          <p:cNvPr id="3" name="Content Placeholder 2"/>
          <p:cNvSpPr>
            <a:spLocks noGrp="1"/>
          </p:cNvSpPr>
          <p:nvPr>
            <p:ph sz="quarter" idx="1"/>
          </p:nvPr>
        </p:nvSpPr>
        <p:spPr>
          <a:xfrm>
            <a:off x="1844040" y="1790463"/>
            <a:ext cx="8503920" cy="4572000"/>
          </a:xfrm>
        </p:spPr>
        <p:txBody>
          <a:bodyPr>
            <a:normAutofit fontScale="92500" lnSpcReduction="10000"/>
          </a:bodyPr>
          <a:lstStyle/>
          <a:p>
            <a:r>
              <a:rPr lang="en-GB" dirty="0"/>
              <a:t>Is it better to learn a language at a </a:t>
            </a:r>
            <a:r>
              <a:rPr lang="en-GB" dirty="0">
                <a:solidFill>
                  <a:schemeClr val="accent1"/>
                </a:solidFill>
              </a:rPr>
              <a:t>young</a:t>
            </a:r>
            <a:r>
              <a:rPr lang="en-GB" dirty="0"/>
              <a:t> age, rather than as an </a:t>
            </a:r>
            <a:r>
              <a:rPr lang="en-GB" dirty="0">
                <a:solidFill>
                  <a:schemeClr val="accent1"/>
                </a:solidFill>
              </a:rPr>
              <a:t>adult</a:t>
            </a:r>
            <a:r>
              <a:rPr lang="en-GB" dirty="0"/>
              <a:t>? </a:t>
            </a:r>
          </a:p>
          <a:p>
            <a:r>
              <a:rPr lang="en-GB" dirty="0"/>
              <a:t>How important is </a:t>
            </a:r>
            <a:r>
              <a:rPr lang="en-GB" dirty="0">
                <a:solidFill>
                  <a:schemeClr val="accent1"/>
                </a:solidFill>
              </a:rPr>
              <a:t>motivation</a:t>
            </a:r>
            <a:r>
              <a:rPr lang="en-GB" dirty="0"/>
              <a:t> in the process of language learning? </a:t>
            </a:r>
          </a:p>
          <a:p>
            <a:r>
              <a:rPr lang="en-GB" dirty="0"/>
              <a:t>Do we all have different </a:t>
            </a:r>
            <a:r>
              <a:rPr lang="en-GB" dirty="0">
                <a:solidFill>
                  <a:schemeClr val="accent1"/>
                </a:solidFill>
              </a:rPr>
              <a:t>learning styles </a:t>
            </a:r>
            <a:r>
              <a:rPr lang="en-GB" dirty="0"/>
              <a:t>and </a:t>
            </a:r>
            <a:r>
              <a:rPr lang="en-GB" dirty="0">
                <a:solidFill>
                  <a:schemeClr val="accent1"/>
                </a:solidFill>
              </a:rPr>
              <a:t>strategies</a:t>
            </a:r>
            <a:r>
              <a:rPr lang="en-GB" dirty="0"/>
              <a:t> that we bring to the classroom? </a:t>
            </a:r>
          </a:p>
          <a:p>
            <a:r>
              <a:rPr lang="en-GB" dirty="0"/>
              <a:t>What (positive/negative) role does </a:t>
            </a:r>
            <a:r>
              <a:rPr lang="en-GB" dirty="0">
                <a:solidFill>
                  <a:schemeClr val="accent1"/>
                </a:solidFill>
              </a:rPr>
              <a:t>anxiety</a:t>
            </a:r>
            <a:r>
              <a:rPr lang="en-GB" dirty="0"/>
              <a:t> play in language learning? </a:t>
            </a:r>
          </a:p>
          <a:p>
            <a:endParaRPr lang="en-GB" dirty="0"/>
          </a:p>
          <a:p>
            <a:pPr lvl="1"/>
            <a:r>
              <a:rPr lang="en-GB" dirty="0">
                <a:solidFill>
                  <a:schemeClr val="tx1"/>
                </a:solidFill>
              </a:rPr>
              <a:t>As teachers, how can we use/interpret key findings from IDs research to inform our classroom practice, and make a positive impact on all our learners. </a:t>
            </a:r>
          </a:p>
        </p:txBody>
      </p:sp>
      <p:pic>
        <p:nvPicPr>
          <p:cNvPr id="5" name="Audio 4">
            <a:hlinkClick r:id="" action="ppaction://media"/>
            <a:extLst>
              <a:ext uri="{FF2B5EF4-FFF2-40B4-BE49-F238E27FC236}">
                <a16:creationId xmlns:a16="http://schemas.microsoft.com/office/drawing/2014/main" id="{6921ECCB-8CA6-89EB-D80F-69A118D85EF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791303457"/>
      </p:ext>
    </p:extLst>
  </p:cSld>
  <p:clrMapOvr>
    <a:masterClrMapping/>
  </p:clrMapOvr>
  <mc:AlternateContent xmlns:mc="http://schemas.openxmlformats.org/markup-compatibility/2006" xmlns:p14="http://schemas.microsoft.com/office/powerpoint/2010/main">
    <mc:Choice Requires="p14">
      <p:transition spd="slow" p14:dur="2000" advTm="34674"/>
    </mc:Choice>
    <mc:Fallback xmlns="">
      <p:transition spd="slow" advTm="346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are “Individual learning differences”? </a:t>
            </a:r>
          </a:p>
        </p:txBody>
      </p:sp>
      <p:sp>
        <p:nvSpPr>
          <p:cNvPr id="3" name="Content Placeholder 2"/>
          <p:cNvSpPr>
            <a:spLocks noGrp="1"/>
          </p:cNvSpPr>
          <p:nvPr>
            <p:ph sz="quarter" idx="1"/>
          </p:nvPr>
        </p:nvSpPr>
        <p:spPr>
          <a:xfrm>
            <a:off x="1825752" y="1527048"/>
            <a:ext cx="8503920" cy="4926288"/>
          </a:xfrm>
        </p:spPr>
        <p:txBody>
          <a:bodyPr>
            <a:normAutofit fontScale="92500" lnSpcReduction="10000"/>
          </a:bodyPr>
          <a:lstStyle/>
          <a:p>
            <a:pPr marL="0" indent="0">
              <a:buNone/>
            </a:pPr>
            <a:r>
              <a:rPr lang="en-GB" dirty="0"/>
              <a:t>General principles vs. </a:t>
            </a:r>
            <a:r>
              <a:rPr lang="en-GB" u="sng" dirty="0">
                <a:solidFill>
                  <a:schemeClr val="accent3"/>
                </a:solidFill>
              </a:rPr>
              <a:t>uniqueness</a:t>
            </a:r>
          </a:p>
          <a:p>
            <a:pPr marL="0" indent="0">
              <a:buNone/>
            </a:pPr>
            <a:endParaRPr lang="en-GB" sz="2200" u="sng" dirty="0">
              <a:solidFill>
                <a:schemeClr val="accent3"/>
              </a:solidFill>
            </a:endParaRPr>
          </a:p>
          <a:p>
            <a:pPr marL="0" indent="0">
              <a:buNone/>
            </a:pPr>
            <a:r>
              <a:rPr lang="en-GB" u="sng" dirty="0">
                <a:solidFill>
                  <a:schemeClr val="accent3"/>
                </a:solidFill>
              </a:rPr>
              <a:t>Things we will look at on this course:</a:t>
            </a:r>
          </a:p>
          <a:p>
            <a:r>
              <a:rPr lang="en-GB" sz="2400" dirty="0"/>
              <a:t>1. An overview of individual differences theory and research; learning styles</a:t>
            </a:r>
          </a:p>
          <a:p>
            <a:r>
              <a:rPr lang="en-GB" sz="2400" dirty="0"/>
              <a:t>2. Learning strategies </a:t>
            </a:r>
          </a:p>
          <a:p>
            <a:r>
              <a:rPr lang="en-GB" sz="2400" dirty="0"/>
              <a:t>3. Age </a:t>
            </a:r>
          </a:p>
          <a:p>
            <a:r>
              <a:rPr lang="en-GB" sz="2400" dirty="0"/>
              <a:t>4. Gender </a:t>
            </a:r>
          </a:p>
          <a:p>
            <a:r>
              <a:rPr lang="en-GB" sz="2400" dirty="0"/>
              <a:t>5. Aptitude </a:t>
            </a:r>
          </a:p>
          <a:p>
            <a:r>
              <a:rPr lang="en-GB" sz="2400" dirty="0"/>
              <a:t>6. Motivation and Investment</a:t>
            </a:r>
          </a:p>
          <a:p>
            <a:r>
              <a:rPr lang="en-GB" sz="2400" dirty="0"/>
              <a:t>7. Anxiety </a:t>
            </a:r>
          </a:p>
          <a:p>
            <a:r>
              <a:rPr lang="en-GB" sz="2400" dirty="0"/>
              <a:t>8. Investigating individual differences as a practitioner in the classroom </a:t>
            </a:r>
          </a:p>
        </p:txBody>
      </p:sp>
      <p:pic>
        <p:nvPicPr>
          <p:cNvPr id="6" name="Audio 5">
            <a:hlinkClick r:id="" action="ppaction://media"/>
            <a:extLst>
              <a:ext uri="{FF2B5EF4-FFF2-40B4-BE49-F238E27FC236}">
                <a16:creationId xmlns:a16="http://schemas.microsoft.com/office/drawing/2014/main" id="{6E3668EC-C13F-0EF0-712D-CE060B40D5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4055749002"/>
      </p:ext>
    </p:extLst>
  </p:cSld>
  <p:clrMapOvr>
    <a:masterClrMapping/>
  </p:clrMapOvr>
  <mc:AlternateContent xmlns:mc="http://schemas.openxmlformats.org/markup-compatibility/2006" xmlns:p14="http://schemas.microsoft.com/office/powerpoint/2010/main">
    <mc:Choice Requires="p14">
      <p:transition spd="slow" p14:dur="2000" advTm="40160"/>
    </mc:Choice>
    <mc:Fallback xmlns="">
      <p:transition spd="slow" advTm="40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Rectangle 1">
            <a:extLst>
              <a:ext uri="{FF2B5EF4-FFF2-40B4-BE49-F238E27FC236}">
                <a16:creationId xmlns:a16="http://schemas.microsoft.com/office/drawing/2014/main" id="{A09D02FF-C842-5977-D9CF-31003BE1B72B}"/>
              </a:ext>
            </a:extLst>
          </p:cNvPr>
          <p:cNvSpPr>
            <a:spLocks noChangeArrowheads="1"/>
          </p:cNvSpPr>
          <p:nvPr/>
        </p:nvSpPr>
        <p:spPr bwMode="auto">
          <a:xfrm>
            <a:off x="660041" y="2767106"/>
            <a:ext cx="2880828" cy="307190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t" anchorCtr="0" compatLnSpc="1">
            <a:prstTxWarp prst="textNoShape">
              <a:avLst/>
            </a:prstTxWarp>
            <a:normAutofit/>
          </a:bodyPr>
          <a:lstStyle/>
          <a:p>
            <a:pPr marL="0" marR="0" lvl="0" indent="0" fontAlgn="base">
              <a:lnSpc>
                <a:spcPct val="90000"/>
              </a:lnSpc>
              <a:spcBef>
                <a:spcPct val="0"/>
              </a:spcBef>
              <a:spcAft>
                <a:spcPts val="600"/>
              </a:spcAft>
              <a:buClrTx/>
              <a:buSzTx/>
              <a:tabLst/>
            </a:pPr>
            <a:r>
              <a:rPr kumimoji="0" lang="en-US" altLang="en-US" sz="3400" b="1" i="0" u="none" strike="noStrike" kern="1200" cap="none" normalizeH="0" baseline="0" dirty="0">
                <a:ln>
                  <a:noFill/>
                </a:ln>
                <a:solidFill>
                  <a:srgbClr val="FFFFFF"/>
                </a:solidFill>
                <a:effectLst/>
                <a:latin typeface="+mj-lt"/>
                <a:ea typeface="+mj-ea"/>
                <a:cs typeface="+mj-cs"/>
              </a:rPr>
              <a:t>Investigating Individual Learner Differences: Course Outline 2024/2025</a:t>
            </a:r>
            <a:endParaRPr kumimoji="0" lang="en-US" altLang="en-US" sz="3400" b="0" i="0" u="none" strike="noStrike" kern="1200" cap="none" normalizeH="0" baseline="0" dirty="0">
              <a:ln>
                <a:noFill/>
              </a:ln>
              <a:solidFill>
                <a:srgbClr val="FFFFFF"/>
              </a:solidFill>
              <a:effectLst/>
              <a:latin typeface="+mj-lt"/>
              <a:ea typeface="+mj-ea"/>
              <a:cs typeface="+mj-cs"/>
            </a:endParaRPr>
          </a:p>
        </p:txBody>
      </p:sp>
      <p:graphicFrame>
        <p:nvGraphicFramePr>
          <p:cNvPr id="2" name="Table 1">
            <a:extLst>
              <a:ext uri="{FF2B5EF4-FFF2-40B4-BE49-F238E27FC236}">
                <a16:creationId xmlns:a16="http://schemas.microsoft.com/office/drawing/2014/main" id="{D9A7BACD-8B31-23C8-E376-57AF35CA4ABE}"/>
              </a:ext>
            </a:extLst>
          </p:cNvPr>
          <p:cNvGraphicFramePr>
            <a:graphicFrameLocks noGrp="1"/>
          </p:cNvGraphicFramePr>
          <p:nvPr>
            <p:extLst>
              <p:ext uri="{D42A27DB-BD31-4B8C-83A1-F6EECF244321}">
                <p14:modId xmlns:p14="http://schemas.microsoft.com/office/powerpoint/2010/main" val="95113838"/>
              </p:ext>
            </p:extLst>
          </p:nvPr>
        </p:nvGraphicFramePr>
        <p:xfrm>
          <a:off x="4502428" y="855619"/>
          <a:ext cx="7225750" cy="5146770"/>
        </p:xfrm>
        <a:graphic>
          <a:graphicData uri="http://schemas.openxmlformats.org/drawingml/2006/table">
            <a:tbl>
              <a:tblPr firstRow="1" firstCol="1" bandRow="1">
                <a:solidFill>
                  <a:schemeClr val="bg1"/>
                </a:solidFill>
                <a:tableStyleId>{5C22544A-7EE6-4342-B048-85BDC9FD1C3A}</a:tableStyleId>
              </a:tblPr>
              <a:tblGrid>
                <a:gridCol w="1356262">
                  <a:extLst>
                    <a:ext uri="{9D8B030D-6E8A-4147-A177-3AD203B41FA5}">
                      <a16:colId xmlns:a16="http://schemas.microsoft.com/office/drawing/2014/main" val="477746518"/>
                    </a:ext>
                  </a:extLst>
                </a:gridCol>
                <a:gridCol w="1551707">
                  <a:extLst>
                    <a:ext uri="{9D8B030D-6E8A-4147-A177-3AD203B41FA5}">
                      <a16:colId xmlns:a16="http://schemas.microsoft.com/office/drawing/2014/main" val="4103622284"/>
                    </a:ext>
                  </a:extLst>
                </a:gridCol>
                <a:gridCol w="536209">
                  <a:extLst>
                    <a:ext uri="{9D8B030D-6E8A-4147-A177-3AD203B41FA5}">
                      <a16:colId xmlns:a16="http://schemas.microsoft.com/office/drawing/2014/main" val="403317425"/>
                    </a:ext>
                  </a:extLst>
                </a:gridCol>
                <a:gridCol w="3781572">
                  <a:extLst>
                    <a:ext uri="{9D8B030D-6E8A-4147-A177-3AD203B41FA5}">
                      <a16:colId xmlns:a16="http://schemas.microsoft.com/office/drawing/2014/main" val="1061152381"/>
                    </a:ext>
                  </a:extLst>
                </a:gridCol>
              </a:tblGrid>
              <a:tr h="429573">
                <a:tc>
                  <a:txBody>
                    <a:bodyPr/>
                    <a:lstStyle/>
                    <a:p>
                      <a:r>
                        <a:rPr lang="en-GB" sz="900" b="0" cap="none" spc="0" dirty="0">
                          <a:solidFill>
                            <a:schemeClr val="bg1"/>
                          </a:solidFill>
                          <a:effectLst/>
                        </a:rPr>
                        <a:t>Week 1:</a:t>
                      </a:r>
                    </a:p>
                    <a:p>
                      <a:r>
                        <a:rPr lang="en-GB" sz="900" b="0" cap="none" spc="0" dirty="0">
                          <a:solidFill>
                            <a:schemeClr val="bg1"/>
                          </a:solidFill>
                          <a:effectLst/>
                        </a:rPr>
                        <a:t>Jan 2025</a:t>
                      </a:r>
                      <a:endParaRPr lang="en-GB" sz="9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38100" cmpd="sng">
                      <a:noFill/>
                    </a:lnB>
                    <a:solidFill>
                      <a:schemeClr val="tx1"/>
                    </a:solidFill>
                  </a:tcPr>
                </a:tc>
                <a:tc>
                  <a:txBody>
                    <a:bodyPr/>
                    <a:lstStyle/>
                    <a:p>
                      <a:r>
                        <a:rPr lang="en-GB" sz="900" b="0" cap="none" spc="0">
                          <a:solidFill>
                            <a:schemeClr val="bg1"/>
                          </a:solidFill>
                          <a:effectLst/>
                        </a:rPr>
                        <a:t> </a:t>
                      </a:r>
                    </a:p>
                    <a:p>
                      <a:r>
                        <a:rPr lang="en-GB" sz="900" b="0" cap="none" spc="0">
                          <a:solidFill>
                            <a:schemeClr val="bg1"/>
                          </a:solidFill>
                          <a:effectLst/>
                        </a:rPr>
                        <a:t>Lecture 1 </a:t>
                      </a:r>
                      <a:endParaRPr lang="en-GB" sz="900" b="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38100" cmpd="sng">
                      <a:noFill/>
                    </a:lnB>
                    <a:solidFill>
                      <a:schemeClr val="tx1"/>
                    </a:solidFill>
                  </a:tcPr>
                </a:tc>
                <a:tc>
                  <a:txBody>
                    <a:bodyPr/>
                    <a:lstStyle/>
                    <a:p>
                      <a:pPr algn="ctr"/>
                      <a:r>
                        <a:rPr lang="en-GB" sz="900" b="0" cap="none" spc="0">
                          <a:solidFill>
                            <a:schemeClr val="bg1"/>
                          </a:solidFill>
                          <a:effectLst/>
                        </a:rPr>
                        <a:t> </a:t>
                      </a:r>
                    </a:p>
                    <a:p>
                      <a:pPr algn="ctr"/>
                      <a:r>
                        <a:rPr lang="en-GB" sz="900" b="0" cap="none" spc="0">
                          <a:solidFill>
                            <a:schemeClr val="bg1"/>
                          </a:solidFill>
                          <a:effectLst/>
                        </a:rPr>
                        <a:t>FA</a:t>
                      </a:r>
                      <a:endParaRPr lang="en-GB" sz="900" b="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38100" cmpd="sng">
                      <a:noFill/>
                    </a:lnB>
                    <a:solidFill>
                      <a:schemeClr val="tx1"/>
                    </a:solidFill>
                  </a:tcPr>
                </a:tc>
                <a:tc>
                  <a:txBody>
                    <a:bodyPr/>
                    <a:lstStyle/>
                    <a:p>
                      <a:r>
                        <a:rPr lang="en-GB" sz="900" b="0" cap="none" spc="0">
                          <a:solidFill>
                            <a:schemeClr val="bg1"/>
                          </a:solidFill>
                          <a:effectLst/>
                        </a:rPr>
                        <a:t> </a:t>
                      </a:r>
                    </a:p>
                    <a:p>
                      <a:r>
                        <a:rPr lang="en-GB" sz="900" b="0" cap="none" spc="0">
                          <a:solidFill>
                            <a:schemeClr val="bg1"/>
                          </a:solidFill>
                          <a:effectLst/>
                        </a:rPr>
                        <a:t>Introduction &amp; Learning Styles</a:t>
                      </a:r>
                      <a:endParaRPr lang="en-GB" sz="900" b="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2911712355"/>
                  </a:ext>
                </a:extLst>
              </a:tr>
              <a:tr h="571413">
                <a:tc>
                  <a:txBody>
                    <a:bodyPr/>
                    <a:lstStyle/>
                    <a:p>
                      <a:r>
                        <a:rPr lang="en-GB" sz="900" cap="none" spc="0">
                          <a:solidFill>
                            <a:schemeClr val="bg1"/>
                          </a:solidFill>
                          <a:effectLst/>
                        </a:rPr>
                        <a:t>Week 2:</a:t>
                      </a:r>
                    </a:p>
                    <a:p>
                      <a:r>
                        <a:rPr lang="en-GB" sz="900" cap="none" spc="0">
                          <a:solidFill>
                            <a:schemeClr val="bg1"/>
                          </a:solidFill>
                          <a:effectLst/>
                        </a:rPr>
                        <a:t>Tue 24 Jan 2023</a:t>
                      </a:r>
                    </a:p>
                    <a:p>
                      <a:r>
                        <a:rPr lang="en-GB" sz="900" cap="none" spc="0">
                          <a:solidFill>
                            <a:schemeClr val="bg1"/>
                          </a:solidFill>
                          <a:effectLst/>
                        </a:rPr>
                        <a:t>Tue 24 Jan 2023</a:t>
                      </a:r>
                      <a:endParaRPr lang="en-GB" sz="9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19050" cap="flat" cmpd="sng" algn="ctr">
                      <a:solidFill>
                        <a:schemeClr val="tx1"/>
                      </a:solidFill>
                      <a:prstDash val="solid"/>
                    </a:lnL>
                    <a:lnR w="6350" cap="flat" cmpd="sng" algn="ctr">
                      <a:solidFill>
                        <a:schemeClr val="tx1">
                          <a:lumMod val="50000"/>
                          <a:lumOff val="50000"/>
                        </a:schemeClr>
                      </a:solidFill>
                      <a:prstDash val="solid"/>
                    </a:lnR>
                    <a:lnT w="38100" cmpd="sng">
                      <a:noFill/>
                    </a:lnT>
                    <a:lnB w="19050" cap="flat" cmpd="sng" algn="ctr">
                      <a:solidFill>
                        <a:schemeClr val="tx1"/>
                      </a:solidFill>
                      <a:prstDash val="solid"/>
                    </a:lnB>
                    <a:noFill/>
                  </a:tcPr>
                </a:tc>
                <a:tc>
                  <a:txBody>
                    <a:bodyPr/>
                    <a:lstStyle/>
                    <a:p>
                      <a:r>
                        <a:rPr lang="en-GB" sz="900" cap="none" spc="0">
                          <a:solidFill>
                            <a:schemeClr val="tx1"/>
                          </a:solidFill>
                          <a:effectLst/>
                        </a:rPr>
                        <a:t> </a:t>
                      </a:r>
                    </a:p>
                    <a:p>
                      <a:r>
                        <a:rPr lang="en-GB" sz="900" cap="none" spc="0">
                          <a:solidFill>
                            <a:schemeClr val="tx1"/>
                          </a:solidFill>
                          <a:effectLst/>
                        </a:rPr>
                        <a:t>Lecture 2 </a:t>
                      </a:r>
                    </a:p>
                    <a:p>
                      <a:r>
                        <a:rPr lang="en-GB" sz="900" cap="none" spc="0">
                          <a:solidFill>
                            <a:schemeClr val="tx1"/>
                          </a:solidFill>
                          <a:effectLst/>
                        </a:rPr>
                        <a:t>Workshop 1</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19050" cap="flat" cmpd="sng" algn="ctr">
                      <a:solidFill>
                        <a:schemeClr val="tx1"/>
                      </a:solidFill>
                      <a:prstDash val="solid"/>
                    </a:lnB>
                    <a:noFill/>
                  </a:tcPr>
                </a:tc>
                <a:tc>
                  <a:txBody>
                    <a:bodyPr/>
                    <a:lstStyle/>
                    <a:p>
                      <a:pPr algn="ctr"/>
                      <a:r>
                        <a:rPr lang="en-GB" sz="900" cap="none" spc="0">
                          <a:solidFill>
                            <a:schemeClr val="tx1"/>
                          </a:solidFill>
                          <a:effectLst/>
                        </a:rPr>
                        <a:t> </a:t>
                      </a:r>
                    </a:p>
                    <a:p>
                      <a:pPr algn="ctr"/>
                      <a:r>
                        <a:rPr lang="en-GB" sz="900" cap="none" spc="0">
                          <a:solidFill>
                            <a:schemeClr val="tx1"/>
                          </a:solidFill>
                          <a:effectLst/>
                        </a:rPr>
                        <a:t>IW</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19050" cap="flat" cmpd="sng" algn="ctr">
                      <a:solidFill>
                        <a:schemeClr val="tx1"/>
                      </a:solidFill>
                      <a:prstDash val="solid"/>
                    </a:lnB>
                    <a:noFill/>
                  </a:tcPr>
                </a:tc>
                <a:tc>
                  <a:txBody>
                    <a:bodyPr/>
                    <a:lstStyle/>
                    <a:p>
                      <a:r>
                        <a:rPr lang="en-GB" sz="900" cap="none" spc="0">
                          <a:solidFill>
                            <a:schemeClr val="tx1"/>
                          </a:solidFill>
                          <a:effectLst/>
                        </a:rPr>
                        <a:t> </a:t>
                      </a:r>
                    </a:p>
                    <a:p>
                      <a:r>
                        <a:rPr lang="en-GB" sz="900" cap="none" spc="0">
                          <a:solidFill>
                            <a:schemeClr val="tx1"/>
                          </a:solidFill>
                          <a:effectLst/>
                        </a:rPr>
                        <a:t>Learning Strategies &amp; Self Regulations</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19050" cap="flat" cmpd="sng" algn="ctr">
                      <a:solidFill>
                        <a:schemeClr val="tx1"/>
                      </a:solidFill>
                      <a:prstDash val="solid"/>
                    </a:lnR>
                    <a:lnT w="38100" cmpd="sng">
                      <a:noFill/>
                    </a:lnT>
                    <a:lnB w="19050" cap="flat" cmpd="sng" algn="ctr">
                      <a:solidFill>
                        <a:schemeClr val="tx1"/>
                      </a:solidFill>
                      <a:prstDash val="solid"/>
                    </a:lnB>
                    <a:noFill/>
                  </a:tcPr>
                </a:tc>
                <a:extLst>
                  <a:ext uri="{0D108BD9-81ED-4DB2-BD59-A6C34878D82A}">
                    <a16:rowId xmlns:a16="http://schemas.microsoft.com/office/drawing/2014/main" val="828196676"/>
                  </a:ext>
                </a:extLst>
              </a:tr>
              <a:tr h="571413">
                <a:tc>
                  <a:txBody>
                    <a:bodyPr/>
                    <a:lstStyle/>
                    <a:p>
                      <a:r>
                        <a:rPr lang="en-GB" sz="900" cap="none" spc="0" dirty="0">
                          <a:solidFill>
                            <a:schemeClr val="tx1"/>
                          </a:solidFill>
                          <a:effectLst/>
                        </a:rPr>
                        <a:t>Week 3:</a:t>
                      </a:r>
                    </a:p>
                    <a:p>
                      <a:r>
                        <a:rPr lang="en-GB" sz="900" cap="none" spc="0" dirty="0">
                          <a:solidFill>
                            <a:schemeClr val="tx1"/>
                          </a:solidFill>
                          <a:effectLst/>
                        </a:rPr>
                        <a:t>Tue 31 Jan 2023</a:t>
                      </a:r>
                    </a:p>
                    <a:p>
                      <a:r>
                        <a:rPr lang="en-GB" sz="900" cap="none" spc="0" dirty="0">
                          <a:solidFill>
                            <a:schemeClr val="tx1"/>
                          </a:solidFill>
                          <a:effectLst/>
                        </a:rPr>
                        <a:t>Tue 31 Jan 2023</a:t>
                      </a:r>
                      <a:endParaRPr lang="en-GB" sz="9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r>
                        <a:rPr lang="en-GB" sz="900" cap="none" spc="0">
                          <a:solidFill>
                            <a:schemeClr val="tx1"/>
                          </a:solidFill>
                          <a:effectLst/>
                        </a:rPr>
                        <a:t> </a:t>
                      </a:r>
                    </a:p>
                    <a:p>
                      <a:r>
                        <a:rPr lang="en-GB" sz="900" cap="none" spc="0">
                          <a:solidFill>
                            <a:schemeClr val="tx1"/>
                          </a:solidFill>
                          <a:effectLst/>
                        </a:rPr>
                        <a:t>Lecture 3</a:t>
                      </a:r>
                    </a:p>
                    <a:p>
                      <a:r>
                        <a:rPr lang="en-GB" sz="900" cap="none" spc="0">
                          <a:solidFill>
                            <a:schemeClr val="tx1"/>
                          </a:solidFill>
                          <a:effectLst/>
                        </a:rPr>
                        <a:t>Workshop 2</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algn="ctr"/>
                      <a:r>
                        <a:rPr lang="en-GB" sz="900" cap="none" spc="0">
                          <a:solidFill>
                            <a:schemeClr val="tx1"/>
                          </a:solidFill>
                          <a:effectLst/>
                        </a:rPr>
                        <a:t> </a:t>
                      </a:r>
                    </a:p>
                    <a:p>
                      <a:pPr algn="ctr"/>
                      <a:r>
                        <a:rPr lang="en-GB" sz="900" cap="none" spc="0">
                          <a:solidFill>
                            <a:schemeClr val="tx1"/>
                          </a:solidFill>
                          <a:effectLst/>
                        </a:rPr>
                        <a:t>FA</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r>
                        <a:rPr lang="en-GB" sz="900" cap="none" spc="0">
                          <a:solidFill>
                            <a:schemeClr val="tx1"/>
                          </a:solidFill>
                          <a:effectLst/>
                        </a:rPr>
                        <a:t> </a:t>
                      </a:r>
                    </a:p>
                    <a:p>
                      <a:pPr algn="just"/>
                      <a:r>
                        <a:rPr lang="en-GB" sz="900" cap="none" spc="0">
                          <a:solidFill>
                            <a:schemeClr val="tx1"/>
                          </a:solidFill>
                          <a:effectLst/>
                        </a:rPr>
                        <a:t>Age</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12700" cmpd="sng">
                      <a:noFill/>
                      <a:prstDash val="solid"/>
                    </a:lnR>
                    <a:lnT w="19050" cap="flat" cmpd="sng" algn="ctr">
                      <a:solidFill>
                        <a:schemeClr val="tx1"/>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2483672252"/>
                  </a:ext>
                </a:extLst>
              </a:tr>
              <a:tr h="571413">
                <a:tc>
                  <a:txBody>
                    <a:bodyPr/>
                    <a:lstStyle/>
                    <a:p>
                      <a:r>
                        <a:rPr lang="en-GB" sz="900" cap="none" spc="0">
                          <a:solidFill>
                            <a:schemeClr val="bg1"/>
                          </a:solidFill>
                          <a:effectLst/>
                        </a:rPr>
                        <a:t>Week 4:</a:t>
                      </a:r>
                    </a:p>
                    <a:p>
                      <a:r>
                        <a:rPr lang="en-GB" sz="900" cap="none" spc="0">
                          <a:solidFill>
                            <a:schemeClr val="bg1"/>
                          </a:solidFill>
                          <a:effectLst/>
                        </a:rPr>
                        <a:t>Tue 7 Feb 2023</a:t>
                      </a:r>
                    </a:p>
                    <a:p>
                      <a:r>
                        <a:rPr lang="en-GB" sz="900" cap="none" spc="0">
                          <a:solidFill>
                            <a:schemeClr val="bg1"/>
                          </a:solidFill>
                          <a:effectLst/>
                        </a:rPr>
                        <a:t>Tue 7 Feb 2023</a:t>
                      </a:r>
                      <a:endParaRPr lang="en-GB" sz="9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r>
                        <a:rPr lang="en-GB" sz="900" cap="none" spc="0">
                          <a:solidFill>
                            <a:schemeClr val="tx1"/>
                          </a:solidFill>
                          <a:effectLst/>
                        </a:rPr>
                        <a:t> </a:t>
                      </a:r>
                    </a:p>
                    <a:p>
                      <a:r>
                        <a:rPr lang="en-GB" sz="900" cap="none" spc="0">
                          <a:solidFill>
                            <a:schemeClr val="tx1"/>
                          </a:solidFill>
                          <a:effectLst/>
                        </a:rPr>
                        <a:t>Lecture 4 </a:t>
                      </a:r>
                    </a:p>
                    <a:p>
                      <a:r>
                        <a:rPr lang="en-GB" sz="900" cap="none" spc="0">
                          <a:solidFill>
                            <a:schemeClr val="tx1"/>
                          </a:solidFill>
                          <a:effectLst/>
                        </a:rPr>
                        <a:t>Workshop 3</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algn="ctr"/>
                      <a:r>
                        <a:rPr lang="en-GB" sz="900" cap="none" spc="0">
                          <a:solidFill>
                            <a:schemeClr val="tx1"/>
                          </a:solidFill>
                          <a:effectLst/>
                        </a:rPr>
                        <a:t> </a:t>
                      </a:r>
                    </a:p>
                    <a:p>
                      <a:pPr algn="ctr"/>
                      <a:r>
                        <a:rPr lang="en-GB" sz="900" cap="none" spc="0">
                          <a:solidFill>
                            <a:schemeClr val="tx1"/>
                          </a:solidFill>
                          <a:effectLst/>
                        </a:rPr>
                        <a:t>FA</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r>
                        <a:rPr lang="en-GB" sz="900" cap="none" spc="0">
                          <a:solidFill>
                            <a:schemeClr val="tx1"/>
                          </a:solidFill>
                          <a:effectLst/>
                        </a:rPr>
                        <a:t> </a:t>
                      </a:r>
                    </a:p>
                    <a:p>
                      <a:r>
                        <a:rPr lang="en-GB" sz="900" cap="none" spc="0">
                          <a:solidFill>
                            <a:schemeClr val="tx1"/>
                          </a:solidFill>
                          <a:effectLst/>
                        </a:rPr>
                        <a:t>Gender</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1204550288"/>
                  </a:ext>
                </a:extLst>
              </a:tr>
              <a:tr h="571413">
                <a:tc>
                  <a:txBody>
                    <a:bodyPr/>
                    <a:lstStyle/>
                    <a:p>
                      <a:r>
                        <a:rPr lang="en-GB" sz="900" cap="none" spc="0" dirty="0">
                          <a:solidFill>
                            <a:schemeClr val="tx1"/>
                          </a:solidFill>
                          <a:effectLst/>
                        </a:rPr>
                        <a:t>Week 5:</a:t>
                      </a:r>
                    </a:p>
                    <a:p>
                      <a:r>
                        <a:rPr lang="en-GB" sz="900" cap="none" spc="0" dirty="0">
                          <a:solidFill>
                            <a:schemeClr val="tx1"/>
                          </a:solidFill>
                          <a:effectLst/>
                        </a:rPr>
                        <a:t>Tue 14 Feb 2023</a:t>
                      </a:r>
                    </a:p>
                    <a:p>
                      <a:r>
                        <a:rPr lang="en-GB" sz="900" cap="none" spc="0" dirty="0">
                          <a:solidFill>
                            <a:schemeClr val="tx1"/>
                          </a:solidFill>
                          <a:effectLst/>
                        </a:rPr>
                        <a:t>Tue 14 Feb 2023</a:t>
                      </a:r>
                      <a:endParaRPr lang="en-GB" sz="9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r>
                        <a:rPr lang="en-GB" sz="900" cap="none" spc="0">
                          <a:solidFill>
                            <a:schemeClr val="tx1"/>
                          </a:solidFill>
                          <a:effectLst/>
                        </a:rPr>
                        <a:t> </a:t>
                      </a:r>
                    </a:p>
                    <a:p>
                      <a:r>
                        <a:rPr lang="en-GB" sz="900" cap="none" spc="0">
                          <a:solidFill>
                            <a:schemeClr val="tx1"/>
                          </a:solidFill>
                          <a:effectLst/>
                        </a:rPr>
                        <a:t>Lecture 5 </a:t>
                      </a:r>
                    </a:p>
                    <a:p>
                      <a:r>
                        <a:rPr lang="en-GB" sz="900" cap="none" spc="0">
                          <a:solidFill>
                            <a:schemeClr val="tx1"/>
                          </a:solidFill>
                          <a:effectLst/>
                        </a:rPr>
                        <a:t>Workshop 4</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algn="ctr"/>
                      <a:r>
                        <a:rPr lang="en-GB" sz="900" cap="none" spc="0">
                          <a:solidFill>
                            <a:schemeClr val="tx1"/>
                          </a:solidFill>
                          <a:effectLst/>
                        </a:rPr>
                        <a:t> </a:t>
                      </a:r>
                    </a:p>
                    <a:p>
                      <a:pPr algn="ctr"/>
                      <a:r>
                        <a:rPr lang="en-GB" sz="900" cap="none" spc="0">
                          <a:solidFill>
                            <a:schemeClr val="tx1"/>
                          </a:solidFill>
                          <a:effectLst/>
                        </a:rPr>
                        <a:t>FA</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r>
                        <a:rPr lang="en-GB" sz="900" cap="none" spc="0">
                          <a:solidFill>
                            <a:schemeClr val="tx1"/>
                          </a:solidFill>
                          <a:effectLst/>
                        </a:rPr>
                        <a:t> </a:t>
                      </a:r>
                    </a:p>
                    <a:p>
                      <a:r>
                        <a:rPr lang="en-GB" sz="900" cap="none" spc="0">
                          <a:solidFill>
                            <a:schemeClr val="tx1"/>
                          </a:solidFill>
                          <a:effectLst/>
                        </a:rPr>
                        <a:t>Foreign Language Anxiety</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12700" cmpd="sng">
                      <a:noFill/>
                      <a:prstDash val="solid"/>
                    </a:lnR>
                    <a:lnT w="19050" cap="flat" cmpd="sng" algn="ctr">
                      <a:solidFill>
                        <a:schemeClr val="tx1"/>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692929217"/>
                  </a:ext>
                </a:extLst>
              </a:tr>
              <a:tr h="429573">
                <a:tc>
                  <a:txBody>
                    <a:bodyPr/>
                    <a:lstStyle/>
                    <a:p>
                      <a:r>
                        <a:rPr lang="en-GB" sz="900" cap="none" spc="0">
                          <a:solidFill>
                            <a:schemeClr val="bg1"/>
                          </a:solidFill>
                          <a:effectLst/>
                        </a:rPr>
                        <a:t>Week 6:</a:t>
                      </a:r>
                    </a:p>
                    <a:p>
                      <a:r>
                        <a:rPr lang="en-GB" sz="900" cap="none" spc="0">
                          <a:solidFill>
                            <a:schemeClr val="bg1"/>
                          </a:solidFill>
                          <a:effectLst/>
                        </a:rPr>
                        <a:t>w/b 20 Feb 2023</a:t>
                      </a:r>
                      <a:endParaRPr lang="en-GB" sz="9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r>
                        <a:rPr lang="en-GB" sz="900" cap="none" spc="0">
                          <a:solidFill>
                            <a:schemeClr val="tx1"/>
                          </a:solidFill>
                          <a:effectLst/>
                        </a:rPr>
                        <a:t>NO LECTURE </a:t>
                      </a:r>
                    </a:p>
                    <a:p>
                      <a:r>
                        <a:rPr lang="en-GB" sz="900" cap="none" spc="0">
                          <a:solidFill>
                            <a:schemeClr val="tx1"/>
                          </a:solidFill>
                          <a:effectLst/>
                        </a:rPr>
                        <a:t>NO WORKSHOP</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algn="ctr"/>
                      <a:r>
                        <a:rPr lang="en-GB" sz="900" cap="none" spc="0">
                          <a:solidFill>
                            <a:schemeClr val="tx1"/>
                          </a:solidFill>
                          <a:effectLst/>
                        </a:rPr>
                        <a:t>  </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r>
                        <a:rPr lang="en-GB" sz="900" cap="none" spc="0">
                          <a:solidFill>
                            <a:schemeClr val="tx1"/>
                          </a:solidFill>
                          <a:effectLst/>
                        </a:rPr>
                        <a:t> </a:t>
                      </a:r>
                    </a:p>
                    <a:p>
                      <a:r>
                        <a:rPr lang="en-GB" sz="900" cap="none" spc="0">
                          <a:solidFill>
                            <a:schemeClr val="tx1"/>
                          </a:solidFill>
                          <a:effectLst/>
                        </a:rPr>
                        <a:t>FLEXIBLE LEARNING WEEK</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3227417968"/>
                  </a:ext>
                </a:extLst>
              </a:tr>
              <a:tr h="571413">
                <a:tc>
                  <a:txBody>
                    <a:bodyPr/>
                    <a:lstStyle/>
                    <a:p>
                      <a:r>
                        <a:rPr lang="en-GB" sz="900" cap="none" spc="0" dirty="0">
                          <a:solidFill>
                            <a:schemeClr val="tx1"/>
                          </a:solidFill>
                          <a:effectLst/>
                        </a:rPr>
                        <a:t>Week 7:</a:t>
                      </a:r>
                    </a:p>
                    <a:p>
                      <a:r>
                        <a:rPr lang="en-GB" sz="900" cap="none" spc="0" dirty="0">
                          <a:solidFill>
                            <a:schemeClr val="tx1"/>
                          </a:solidFill>
                          <a:effectLst/>
                        </a:rPr>
                        <a:t>Tue 28 Jan 2023</a:t>
                      </a:r>
                    </a:p>
                    <a:p>
                      <a:r>
                        <a:rPr lang="en-GB" sz="900" cap="none" spc="0" dirty="0">
                          <a:solidFill>
                            <a:schemeClr val="tx1"/>
                          </a:solidFill>
                          <a:effectLst/>
                        </a:rPr>
                        <a:t>Tue 28 Jan 2023</a:t>
                      </a:r>
                      <a:endParaRPr lang="en-GB" sz="9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r>
                        <a:rPr lang="en-GB" sz="900" cap="none" spc="0">
                          <a:solidFill>
                            <a:schemeClr val="tx1"/>
                          </a:solidFill>
                          <a:effectLst/>
                        </a:rPr>
                        <a:t> </a:t>
                      </a:r>
                    </a:p>
                    <a:p>
                      <a:r>
                        <a:rPr lang="en-GB" sz="900" cap="none" spc="0">
                          <a:solidFill>
                            <a:schemeClr val="tx1"/>
                          </a:solidFill>
                          <a:effectLst/>
                        </a:rPr>
                        <a:t>Lecture 6 </a:t>
                      </a:r>
                    </a:p>
                    <a:p>
                      <a:r>
                        <a:rPr lang="en-GB" sz="900" cap="none" spc="0">
                          <a:solidFill>
                            <a:schemeClr val="tx1"/>
                          </a:solidFill>
                          <a:effectLst/>
                        </a:rPr>
                        <a:t>Workshop 5</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r>
                        <a:rPr lang="en-GB" sz="900" cap="none" spc="0">
                          <a:solidFill>
                            <a:schemeClr val="tx1"/>
                          </a:solidFill>
                          <a:effectLst/>
                        </a:rPr>
                        <a:t> </a:t>
                      </a:r>
                    </a:p>
                    <a:p>
                      <a:pPr algn="ctr"/>
                      <a:r>
                        <a:rPr lang="en-GB" sz="900" cap="none" spc="0">
                          <a:solidFill>
                            <a:schemeClr val="tx1"/>
                          </a:solidFill>
                          <a:effectLst/>
                        </a:rPr>
                        <a:t>FA</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r>
                        <a:rPr lang="en-GB" sz="900" cap="none" spc="0">
                          <a:solidFill>
                            <a:schemeClr val="tx1"/>
                          </a:solidFill>
                          <a:effectLst/>
                        </a:rPr>
                        <a:t> </a:t>
                      </a:r>
                    </a:p>
                    <a:p>
                      <a:r>
                        <a:rPr lang="en-GB" sz="900" cap="none" spc="0">
                          <a:solidFill>
                            <a:schemeClr val="tx1"/>
                          </a:solidFill>
                          <a:effectLst/>
                        </a:rPr>
                        <a:t>Motivation &amp; Investment </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12700" cmpd="sng">
                      <a:noFill/>
                      <a:prstDash val="solid"/>
                    </a:lnR>
                    <a:lnT w="19050" cap="flat" cmpd="sng" algn="ctr">
                      <a:solidFill>
                        <a:schemeClr val="tx1"/>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979434076"/>
                  </a:ext>
                </a:extLst>
              </a:tr>
              <a:tr h="571413">
                <a:tc>
                  <a:txBody>
                    <a:bodyPr/>
                    <a:lstStyle/>
                    <a:p>
                      <a:r>
                        <a:rPr lang="en-GB" sz="900" cap="none" spc="0">
                          <a:solidFill>
                            <a:schemeClr val="bg1"/>
                          </a:solidFill>
                          <a:effectLst/>
                        </a:rPr>
                        <a:t>Week 8:</a:t>
                      </a:r>
                    </a:p>
                    <a:p>
                      <a:r>
                        <a:rPr lang="en-GB" sz="900" cap="none" spc="0">
                          <a:solidFill>
                            <a:schemeClr val="bg1"/>
                          </a:solidFill>
                          <a:effectLst/>
                        </a:rPr>
                        <a:t>Tue 7 Mar 2023</a:t>
                      </a:r>
                    </a:p>
                    <a:p>
                      <a:r>
                        <a:rPr lang="en-GB" sz="900" cap="none" spc="0">
                          <a:solidFill>
                            <a:schemeClr val="bg1"/>
                          </a:solidFill>
                          <a:effectLst/>
                        </a:rPr>
                        <a:t>Tue 7 Mar 2023</a:t>
                      </a:r>
                      <a:endParaRPr lang="en-GB" sz="9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r>
                        <a:rPr lang="en-GB" sz="900" cap="none" spc="0" dirty="0">
                          <a:solidFill>
                            <a:schemeClr val="tx1"/>
                          </a:solidFill>
                          <a:effectLst/>
                        </a:rPr>
                        <a:t> </a:t>
                      </a:r>
                    </a:p>
                    <a:p>
                      <a:r>
                        <a:rPr lang="en-GB" sz="900" cap="none" spc="0" dirty="0">
                          <a:solidFill>
                            <a:schemeClr val="tx1"/>
                          </a:solidFill>
                          <a:effectLst/>
                        </a:rPr>
                        <a:t>Lecture 7 </a:t>
                      </a:r>
                    </a:p>
                    <a:p>
                      <a:r>
                        <a:rPr lang="en-GB" sz="900" cap="none" spc="0" dirty="0">
                          <a:solidFill>
                            <a:schemeClr val="tx1"/>
                          </a:solidFill>
                          <a:effectLst/>
                        </a:rPr>
                        <a:t>Workshop 6</a:t>
                      </a:r>
                      <a:endParaRPr lang="en-GB" sz="9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algn="ctr"/>
                      <a:r>
                        <a:rPr lang="en-GB" sz="900" cap="none" spc="0">
                          <a:solidFill>
                            <a:schemeClr val="tx1"/>
                          </a:solidFill>
                          <a:effectLst/>
                        </a:rPr>
                        <a:t> </a:t>
                      </a:r>
                    </a:p>
                    <a:p>
                      <a:pPr algn="ctr"/>
                      <a:r>
                        <a:rPr lang="en-GB" sz="900" cap="none" spc="0">
                          <a:solidFill>
                            <a:schemeClr val="tx1"/>
                          </a:solidFill>
                          <a:effectLst/>
                        </a:rPr>
                        <a:t>FA</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r>
                        <a:rPr lang="en-GB" sz="900" cap="none" spc="0">
                          <a:solidFill>
                            <a:schemeClr val="tx1"/>
                          </a:solidFill>
                          <a:effectLst/>
                        </a:rPr>
                        <a:t> </a:t>
                      </a:r>
                    </a:p>
                    <a:p>
                      <a:r>
                        <a:rPr lang="en-GB" sz="900" cap="none" spc="0">
                          <a:solidFill>
                            <a:schemeClr val="tx1"/>
                          </a:solidFill>
                          <a:effectLst/>
                        </a:rPr>
                        <a:t>Aptitude</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1546203756"/>
                  </a:ext>
                </a:extLst>
              </a:tr>
              <a:tr h="429573">
                <a:tc>
                  <a:txBody>
                    <a:bodyPr/>
                    <a:lstStyle/>
                    <a:p>
                      <a:r>
                        <a:rPr lang="en-GB" sz="900" cap="none" spc="0" dirty="0">
                          <a:solidFill>
                            <a:schemeClr val="tx1"/>
                          </a:solidFill>
                          <a:effectLst/>
                        </a:rPr>
                        <a:t>Week 9:</a:t>
                      </a:r>
                    </a:p>
                    <a:p>
                      <a:r>
                        <a:rPr lang="en-GB" sz="900" cap="none" spc="0" dirty="0">
                          <a:solidFill>
                            <a:schemeClr val="tx1"/>
                          </a:solidFill>
                          <a:effectLst/>
                        </a:rPr>
                        <a:t>Tue 14 Mar 2023</a:t>
                      </a:r>
                      <a:endParaRPr lang="en-GB" sz="9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r>
                        <a:rPr lang="en-GB" sz="900" cap="none" spc="0">
                          <a:solidFill>
                            <a:schemeClr val="tx1"/>
                          </a:solidFill>
                          <a:effectLst/>
                        </a:rPr>
                        <a:t> </a:t>
                      </a:r>
                    </a:p>
                    <a:p>
                      <a:r>
                        <a:rPr lang="en-GB" sz="900" cap="none" spc="0">
                          <a:solidFill>
                            <a:schemeClr val="tx1"/>
                          </a:solidFill>
                          <a:effectLst/>
                        </a:rPr>
                        <a:t>Workshop 7</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algn="ctr"/>
                      <a:r>
                        <a:rPr lang="en-GB" sz="900" cap="none" spc="0">
                          <a:solidFill>
                            <a:schemeClr val="tx1"/>
                          </a:solidFill>
                          <a:effectLst/>
                        </a:rPr>
                        <a:t> </a:t>
                      </a:r>
                    </a:p>
                    <a:p>
                      <a:pPr algn="ctr"/>
                      <a:r>
                        <a:rPr lang="en-GB" sz="900" cap="none" spc="0">
                          <a:solidFill>
                            <a:schemeClr val="tx1"/>
                          </a:solidFill>
                          <a:effectLst/>
                        </a:rPr>
                        <a:t>FA </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r>
                        <a:rPr lang="en-GB" sz="900" cap="none" spc="0">
                          <a:solidFill>
                            <a:schemeClr val="tx1"/>
                          </a:solidFill>
                          <a:effectLst/>
                        </a:rPr>
                        <a:t> </a:t>
                      </a:r>
                    </a:p>
                    <a:p>
                      <a:r>
                        <a:rPr lang="en-GB" sz="900" cap="none" spc="0">
                          <a:solidFill>
                            <a:schemeClr val="tx1"/>
                          </a:solidFill>
                          <a:effectLst/>
                        </a:rPr>
                        <a:t>Investigating Individual Differences as a Practitioner in the Classroom </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12700" cmpd="sng">
                      <a:noFill/>
                      <a:prstDash val="solid"/>
                    </a:lnR>
                    <a:lnT w="19050" cap="flat" cmpd="sng" algn="ctr">
                      <a:solidFill>
                        <a:schemeClr val="tx1"/>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53621592"/>
                  </a:ext>
                </a:extLst>
              </a:tr>
              <a:tr h="429573">
                <a:tc>
                  <a:txBody>
                    <a:bodyPr/>
                    <a:lstStyle/>
                    <a:p>
                      <a:r>
                        <a:rPr lang="en-GB" sz="900" cap="none" spc="0">
                          <a:solidFill>
                            <a:schemeClr val="bg1"/>
                          </a:solidFill>
                          <a:effectLst/>
                        </a:rPr>
                        <a:t>Week 9:</a:t>
                      </a:r>
                    </a:p>
                    <a:p>
                      <a:r>
                        <a:rPr lang="en-GB" sz="900" cap="none" spc="0">
                          <a:solidFill>
                            <a:schemeClr val="bg1"/>
                          </a:solidFill>
                          <a:effectLst/>
                        </a:rPr>
                        <a:t>Tue 21 Mar 2023</a:t>
                      </a:r>
                      <a:endParaRPr lang="en-GB" sz="9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r>
                        <a:rPr lang="en-GB" sz="900" cap="none" spc="0">
                          <a:solidFill>
                            <a:schemeClr val="tx1"/>
                          </a:solidFill>
                          <a:effectLst/>
                        </a:rPr>
                        <a:t> </a:t>
                      </a:r>
                    </a:p>
                    <a:p>
                      <a:r>
                        <a:rPr lang="en-GB" sz="900" cap="none" spc="0">
                          <a:solidFill>
                            <a:schemeClr val="tx1"/>
                          </a:solidFill>
                          <a:effectLst/>
                        </a:rPr>
                        <a:t>Workshop 8</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algn="ctr"/>
                      <a:r>
                        <a:rPr lang="en-GB" sz="900" cap="none" spc="0">
                          <a:solidFill>
                            <a:schemeClr val="tx1"/>
                          </a:solidFill>
                          <a:effectLst/>
                        </a:rPr>
                        <a:t> </a:t>
                      </a:r>
                    </a:p>
                    <a:p>
                      <a:pPr algn="ctr"/>
                      <a:r>
                        <a:rPr lang="en-GB" sz="900" cap="none" spc="0">
                          <a:solidFill>
                            <a:schemeClr val="tx1"/>
                          </a:solidFill>
                          <a:effectLst/>
                        </a:rPr>
                        <a:t> </a:t>
                      </a:r>
                      <a:endParaRPr lang="en-GB"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r>
                        <a:rPr lang="en-GB" sz="900" cap="none" spc="0" dirty="0">
                          <a:solidFill>
                            <a:schemeClr val="tx1"/>
                          </a:solidFill>
                          <a:effectLst/>
                        </a:rPr>
                        <a:t> </a:t>
                      </a:r>
                    </a:p>
                    <a:p>
                      <a:r>
                        <a:rPr lang="en-GB" sz="900" cap="none" spc="0" dirty="0">
                          <a:solidFill>
                            <a:schemeClr val="tx1"/>
                          </a:solidFill>
                          <a:effectLst/>
                        </a:rPr>
                        <a:t>Final workshop – Poster presentation  </a:t>
                      </a:r>
                      <a:endParaRPr lang="en-GB" sz="9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9025" marR="37442" marT="60789" marB="60789">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1960047104"/>
                  </a:ext>
                </a:extLst>
              </a:tr>
            </a:tbl>
          </a:graphicData>
        </a:graphic>
      </p:graphicFrame>
      <p:pic>
        <p:nvPicPr>
          <p:cNvPr id="5" name="Audio 4">
            <a:hlinkClick r:id="" action="ppaction://media"/>
            <a:extLst>
              <a:ext uri="{FF2B5EF4-FFF2-40B4-BE49-F238E27FC236}">
                <a16:creationId xmlns:a16="http://schemas.microsoft.com/office/drawing/2014/main" id="{5C240864-F750-13AB-750B-11F7269319D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911146144"/>
      </p:ext>
    </p:extLst>
  </p:cSld>
  <p:clrMapOvr>
    <a:masterClrMapping/>
  </p:clrMapOvr>
  <mc:AlternateContent xmlns:mc="http://schemas.openxmlformats.org/markup-compatibility/2006" xmlns:p14="http://schemas.microsoft.com/office/powerpoint/2010/main">
    <mc:Choice Requires="p14">
      <p:transition spd="slow" p14:dur="2000" advTm="49934"/>
    </mc:Choice>
    <mc:Fallback xmlns="">
      <p:transition spd="slow" advTm="499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752184" y="2060848"/>
            <a:ext cx="2520280" cy="1584176"/>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srgbClr val="00349E"/>
              </a:solidFill>
              <a:latin typeface="Georgia"/>
            </a:endParaRPr>
          </a:p>
        </p:txBody>
      </p:sp>
      <p:sp>
        <p:nvSpPr>
          <p:cNvPr id="2" name="Title 1"/>
          <p:cNvSpPr>
            <a:spLocks noGrp="1"/>
          </p:cNvSpPr>
          <p:nvPr>
            <p:ph type="title"/>
          </p:nvPr>
        </p:nvSpPr>
        <p:spPr/>
        <p:txBody>
          <a:bodyPr/>
          <a:lstStyle/>
          <a:p>
            <a:r>
              <a:rPr lang="en-GB" dirty="0"/>
              <a:t>Course structure </a:t>
            </a:r>
          </a:p>
        </p:txBody>
      </p:sp>
      <p:sp>
        <p:nvSpPr>
          <p:cNvPr id="3" name="Content Placeholder 2"/>
          <p:cNvSpPr>
            <a:spLocks noGrp="1"/>
          </p:cNvSpPr>
          <p:nvPr>
            <p:ph sz="quarter" idx="1"/>
          </p:nvPr>
        </p:nvSpPr>
        <p:spPr/>
        <p:txBody>
          <a:bodyPr>
            <a:normAutofit/>
          </a:bodyPr>
          <a:lstStyle/>
          <a:p>
            <a:pPr marL="0" indent="0">
              <a:buNone/>
            </a:pPr>
            <a:endParaRPr lang="en-GB" dirty="0"/>
          </a:p>
        </p:txBody>
      </p:sp>
      <p:graphicFrame>
        <p:nvGraphicFramePr>
          <p:cNvPr id="4" name="Diagram 3"/>
          <p:cNvGraphicFramePr/>
          <p:nvPr>
            <p:extLst>
              <p:ext uri="{D42A27DB-BD31-4B8C-83A1-F6EECF244321}">
                <p14:modId xmlns:p14="http://schemas.microsoft.com/office/powerpoint/2010/main" val="1922112279"/>
              </p:ext>
            </p:extLst>
          </p:nvPr>
        </p:nvGraphicFramePr>
        <p:xfrm>
          <a:off x="1775520" y="1484784"/>
          <a:ext cx="8064896" cy="47525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p:cNvSpPr txBox="1"/>
          <p:nvPr/>
        </p:nvSpPr>
        <p:spPr>
          <a:xfrm>
            <a:off x="7858448" y="2276873"/>
            <a:ext cx="2160240" cy="1200329"/>
          </a:xfrm>
          <a:prstGeom prst="rect">
            <a:avLst/>
          </a:prstGeom>
          <a:noFill/>
        </p:spPr>
        <p:txBody>
          <a:bodyPr wrap="square" rtlCol="0">
            <a:spAutoFit/>
          </a:bodyPr>
          <a:lstStyle/>
          <a:p>
            <a:pPr algn="ctr" defTabSz="914400"/>
            <a:r>
              <a:rPr lang="en-GB" sz="3600" u="sng" dirty="0">
                <a:solidFill>
                  <a:srgbClr val="FFFFFF"/>
                </a:solidFill>
                <a:latin typeface="Baskerville Old Face" panose="02020602080505020303" pitchFamily="18" charset="0"/>
              </a:rPr>
              <a:t>Weekly format </a:t>
            </a:r>
          </a:p>
        </p:txBody>
      </p:sp>
      <p:pic>
        <p:nvPicPr>
          <p:cNvPr id="9" name="Audio 8">
            <a:hlinkClick r:id="" action="ppaction://media"/>
            <a:extLst>
              <a:ext uri="{FF2B5EF4-FFF2-40B4-BE49-F238E27FC236}">
                <a16:creationId xmlns:a16="http://schemas.microsoft.com/office/drawing/2014/main" id="{DC836CA0-294F-D72C-1B8F-5631617053C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527979755"/>
      </p:ext>
    </p:extLst>
  </p:cSld>
  <p:clrMapOvr>
    <a:masterClrMapping/>
  </p:clrMapOvr>
  <mc:AlternateContent xmlns:mc="http://schemas.openxmlformats.org/markup-compatibility/2006" xmlns:p14="http://schemas.microsoft.com/office/powerpoint/2010/main">
    <mc:Choice Requires="p14">
      <p:transition spd="slow" p14:dur="2000" advTm="23968"/>
    </mc:Choice>
    <mc:Fallback xmlns="">
      <p:transition spd="slow" advTm="239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Course structure continued</a:t>
            </a:r>
          </a:p>
        </p:txBody>
      </p:sp>
      <p:grpSp>
        <p:nvGrpSpPr>
          <p:cNvPr id="8" name="Group 7"/>
          <p:cNvGrpSpPr/>
          <p:nvPr/>
        </p:nvGrpSpPr>
        <p:grpSpPr>
          <a:xfrm>
            <a:off x="4367808" y="3933057"/>
            <a:ext cx="3024336" cy="2360583"/>
            <a:chOff x="395536" y="1772816"/>
            <a:chExt cx="3024336" cy="2079811"/>
          </a:xfrm>
        </p:grpSpPr>
        <p:sp>
          <p:nvSpPr>
            <p:cNvPr id="4" name="Rectangle 3"/>
            <p:cNvSpPr/>
            <p:nvPr/>
          </p:nvSpPr>
          <p:spPr>
            <a:xfrm>
              <a:off x="395536" y="1772816"/>
              <a:ext cx="3024336" cy="20798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srgbClr val="00349E"/>
                </a:solidFill>
                <a:latin typeface="Georgia"/>
              </a:endParaRPr>
            </a:p>
          </p:txBody>
        </p:sp>
        <p:sp>
          <p:nvSpPr>
            <p:cNvPr id="5" name="TextBox 4"/>
            <p:cNvSpPr txBox="1"/>
            <p:nvPr/>
          </p:nvSpPr>
          <p:spPr>
            <a:xfrm>
              <a:off x="755576" y="2196442"/>
              <a:ext cx="2304256" cy="840624"/>
            </a:xfrm>
            <a:prstGeom prst="rect">
              <a:avLst/>
            </a:prstGeom>
            <a:noFill/>
          </p:spPr>
          <p:txBody>
            <a:bodyPr wrap="square" rtlCol="0">
              <a:spAutoFit/>
            </a:bodyPr>
            <a:lstStyle/>
            <a:p>
              <a:pPr algn="ctr" defTabSz="914400"/>
              <a:r>
                <a:rPr lang="en-GB" sz="2800" dirty="0">
                  <a:solidFill>
                    <a:prstClr val="black"/>
                  </a:solidFill>
                  <a:latin typeface="Georgia"/>
                </a:rPr>
                <a:t>Poster conference  </a:t>
              </a:r>
            </a:p>
          </p:txBody>
        </p:sp>
      </p:grpSp>
      <p:grpSp>
        <p:nvGrpSpPr>
          <p:cNvPr id="9" name="Group 8"/>
          <p:cNvGrpSpPr/>
          <p:nvPr/>
        </p:nvGrpSpPr>
        <p:grpSpPr>
          <a:xfrm>
            <a:off x="4439817" y="1628802"/>
            <a:ext cx="2952328" cy="2168440"/>
            <a:chOff x="5580112" y="1919444"/>
            <a:chExt cx="3024336" cy="2085620"/>
          </a:xfrm>
        </p:grpSpPr>
        <p:sp>
          <p:nvSpPr>
            <p:cNvPr id="6" name="Rectangle 5"/>
            <p:cNvSpPr/>
            <p:nvPr/>
          </p:nvSpPr>
          <p:spPr>
            <a:xfrm>
              <a:off x="5580112" y="1919444"/>
              <a:ext cx="3024336" cy="2085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srgbClr val="00349E"/>
                </a:solidFill>
                <a:latin typeface="Georgia"/>
              </a:endParaRPr>
            </a:p>
          </p:txBody>
        </p:sp>
        <p:sp>
          <p:nvSpPr>
            <p:cNvPr id="7" name="TextBox 6"/>
            <p:cNvSpPr txBox="1"/>
            <p:nvPr/>
          </p:nvSpPr>
          <p:spPr>
            <a:xfrm>
              <a:off x="5940152" y="1919444"/>
              <a:ext cx="2304256" cy="1938992"/>
            </a:xfrm>
            <a:prstGeom prst="rect">
              <a:avLst/>
            </a:prstGeom>
            <a:noFill/>
          </p:spPr>
          <p:txBody>
            <a:bodyPr wrap="square" rtlCol="0">
              <a:spAutoFit/>
            </a:bodyPr>
            <a:lstStyle/>
            <a:p>
              <a:pPr algn="ctr" defTabSz="914400"/>
              <a:r>
                <a:rPr lang="en-GB" sz="2400" dirty="0">
                  <a:solidFill>
                    <a:prstClr val="black"/>
                  </a:solidFill>
                  <a:latin typeface="Georgia"/>
                </a:rPr>
                <a:t>Workshop leadership role (each group takes a turn, week by week) </a:t>
              </a:r>
            </a:p>
          </p:txBody>
        </p:sp>
      </p:grpSp>
      <p:pic>
        <p:nvPicPr>
          <p:cNvPr id="10" name="Audio 9">
            <a:hlinkClick r:id="" action="ppaction://media"/>
            <a:extLst>
              <a:ext uri="{FF2B5EF4-FFF2-40B4-BE49-F238E27FC236}">
                <a16:creationId xmlns:a16="http://schemas.microsoft.com/office/drawing/2014/main" id="{0974714D-A6AA-9C12-D257-509A6F1779A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2187384466"/>
      </p:ext>
    </p:extLst>
  </p:cSld>
  <p:clrMapOvr>
    <a:masterClrMapping/>
  </p:clrMapOvr>
  <mc:AlternateContent xmlns:mc="http://schemas.openxmlformats.org/markup-compatibility/2006" xmlns:p14="http://schemas.microsoft.com/office/powerpoint/2010/main">
    <mc:Choice Requires="p14">
      <p:transition spd="slow" p14:dur="2000" advTm="53646"/>
    </mc:Choice>
    <mc:Fallback xmlns="">
      <p:transition spd="slow" advTm="53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a:t>
            </a:r>
          </a:p>
        </p:txBody>
      </p:sp>
      <p:sp>
        <p:nvSpPr>
          <p:cNvPr id="3" name="Content Placeholder 2"/>
          <p:cNvSpPr>
            <a:spLocks noGrp="1"/>
          </p:cNvSpPr>
          <p:nvPr>
            <p:ph sz="quarter" idx="1"/>
          </p:nvPr>
        </p:nvSpPr>
        <p:spPr/>
        <p:txBody>
          <a:bodyPr>
            <a:normAutofit/>
          </a:bodyPr>
          <a:lstStyle/>
          <a:p>
            <a:r>
              <a:rPr lang="en-GB" dirty="0"/>
              <a:t>4,000 word written assignment </a:t>
            </a:r>
          </a:p>
          <a:p>
            <a:r>
              <a:rPr lang="en-GB" dirty="0"/>
              <a:t>Focus on one area of individual differences (or a combination of more than one!) </a:t>
            </a:r>
          </a:p>
          <a:p>
            <a:r>
              <a:rPr lang="en-GB" dirty="0"/>
              <a:t>You have a choice between designing:</a:t>
            </a:r>
          </a:p>
          <a:p>
            <a:endParaRPr lang="en-GB" dirty="0"/>
          </a:p>
          <a:p>
            <a:pPr lvl="1"/>
            <a:r>
              <a:rPr lang="en-GB" dirty="0">
                <a:solidFill>
                  <a:schemeClr val="tx1"/>
                </a:solidFill>
              </a:rPr>
              <a:t>A </a:t>
            </a:r>
            <a:r>
              <a:rPr lang="en-GB" dirty="0">
                <a:solidFill>
                  <a:schemeClr val="accent4"/>
                </a:solidFill>
              </a:rPr>
              <a:t>one-hour lesson plan </a:t>
            </a:r>
            <a:r>
              <a:rPr lang="en-GB" dirty="0">
                <a:solidFill>
                  <a:schemeClr val="tx1"/>
                </a:solidFill>
              </a:rPr>
              <a:t>(implications of research for classroom practice) </a:t>
            </a:r>
            <a:br>
              <a:rPr lang="en-GB" dirty="0">
                <a:solidFill>
                  <a:schemeClr val="tx1"/>
                </a:solidFill>
              </a:rPr>
            </a:br>
            <a:r>
              <a:rPr lang="en-GB" b="1" u="sng" dirty="0">
                <a:solidFill>
                  <a:schemeClr val="tx1"/>
                </a:solidFill>
              </a:rPr>
              <a:t>OR</a:t>
            </a:r>
          </a:p>
          <a:p>
            <a:pPr lvl="1"/>
            <a:r>
              <a:rPr lang="en-GB" dirty="0">
                <a:solidFill>
                  <a:schemeClr val="tx1"/>
                </a:solidFill>
              </a:rPr>
              <a:t>A </a:t>
            </a:r>
            <a:r>
              <a:rPr lang="en-GB" dirty="0">
                <a:solidFill>
                  <a:schemeClr val="accent4"/>
                </a:solidFill>
              </a:rPr>
              <a:t>research study </a:t>
            </a:r>
            <a:r>
              <a:rPr lang="en-GB" dirty="0">
                <a:solidFill>
                  <a:schemeClr val="tx1"/>
                </a:solidFill>
              </a:rPr>
              <a:t>(implications of research for future empirical work) </a:t>
            </a:r>
          </a:p>
          <a:p>
            <a:pPr marL="274320" lvl="1" indent="0">
              <a:buNone/>
            </a:pPr>
            <a:endParaRPr lang="en-GB" dirty="0"/>
          </a:p>
        </p:txBody>
      </p:sp>
      <p:pic>
        <p:nvPicPr>
          <p:cNvPr id="4" name="Audio 3">
            <a:hlinkClick r:id="" action="ppaction://media"/>
            <a:extLst>
              <a:ext uri="{FF2B5EF4-FFF2-40B4-BE49-F238E27FC236}">
                <a16:creationId xmlns:a16="http://schemas.microsoft.com/office/drawing/2014/main" id="{7760D1E0-67A2-B37E-70E8-79766D0AF6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506475289"/>
      </p:ext>
    </p:extLst>
  </p:cSld>
  <p:clrMapOvr>
    <a:masterClrMapping/>
  </p:clrMapOvr>
  <mc:AlternateContent xmlns:mc="http://schemas.openxmlformats.org/markup-compatibility/2006" xmlns:p14="http://schemas.microsoft.com/office/powerpoint/2010/main">
    <mc:Choice Requires="p14">
      <p:transition spd="slow" p14:dur="2000" advTm="31658"/>
    </mc:Choice>
    <mc:Fallback xmlns="">
      <p:transition spd="slow" advTm="316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 </a:t>
            </a:r>
          </a:p>
        </p:txBody>
      </p:sp>
      <p:sp>
        <p:nvSpPr>
          <p:cNvPr id="3" name="Content Placeholder 2"/>
          <p:cNvSpPr>
            <a:spLocks noGrp="1"/>
          </p:cNvSpPr>
          <p:nvPr>
            <p:ph sz="quarter" idx="1"/>
          </p:nvPr>
        </p:nvSpPr>
        <p:spPr/>
        <p:txBody>
          <a:bodyPr>
            <a:normAutofit fontScale="92500" lnSpcReduction="10000"/>
          </a:bodyPr>
          <a:lstStyle/>
          <a:p>
            <a:r>
              <a:rPr lang="en-GB" sz="2800" b="1" dirty="0"/>
              <a:t>Assessment </a:t>
            </a:r>
            <a:r>
              <a:rPr lang="en-GB" sz="2800" dirty="0"/>
              <a:t>(</a:t>
            </a:r>
            <a:r>
              <a:rPr lang="en-GB" sz="2800" b="1" dirty="0"/>
              <a:t>4,000 words)</a:t>
            </a:r>
            <a:endParaRPr lang="en-GB" sz="2800" dirty="0"/>
          </a:p>
          <a:p>
            <a:pPr lvl="1"/>
            <a:r>
              <a:rPr lang="en-GB" sz="2300" dirty="0">
                <a:solidFill>
                  <a:schemeClr val="tx1"/>
                </a:solidFill>
              </a:rPr>
              <a:t>Provide a brief overview of research into one particular aspect of individual learner differences examined on the course. Then select two relevant studies to critically consider in more detail. What are the implications of the studies you have chosen for teaching practice? How do they specifically relate to your own professional context? In light of your discussion so far </a:t>
            </a:r>
            <a:r>
              <a:rPr lang="en-GB" sz="2300" dirty="0">
                <a:solidFill>
                  <a:srgbClr val="FF0000"/>
                </a:solidFill>
              </a:rPr>
              <a:t>design a one hour lesson plan </a:t>
            </a:r>
            <a:r>
              <a:rPr lang="en-GB" sz="2300" dirty="0">
                <a:solidFill>
                  <a:schemeClr val="tx1"/>
                </a:solidFill>
              </a:rPr>
              <a:t>that demonstrates your application of the research in this particular learner difference area to your teaching practice. </a:t>
            </a:r>
          </a:p>
          <a:p>
            <a:pPr marL="0" indent="0">
              <a:buNone/>
            </a:pPr>
            <a:r>
              <a:rPr lang="en-GB" sz="2800" b="1" dirty="0"/>
              <a:t>OR </a:t>
            </a:r>
            <a:endParaRPr lang="en-GB" sz="2800" dirty="0"/>
          </a:p>
          <a:p>
            <a:pPr lvl="1"/>
            <a:r>
              <a:rPr lang="en-GB" sz="2300" dirty="0">
                <a:solidFill>
                  <a:schemeClr val="tx1"/>
                </a:solidFill>
              </a:rPr>
              <a:t>Provide an overview of research into one particular aspect of individual learner differences examined on the course. Identifying a gap in the research, </a:t>
            </a:r>
            <a:r>
              <a:rPr lang="en-GB" sz="2300" dirty="0">
                <a:solidFill>
                  <a:srgbClr val="FF0000"/>
                </a:solidFill>
              </a:rPr>
              <a:t>design a research study </a:t>
            </a:r>
            <a:r>
              <a:rPr lang="en-GB" sz="2300" dirty="0">
                <a:solidFill>
                  <a:schemeClr val="tx1"/>
                </a:solidFill>
              </a:rPr>
              <a:t>you could carry out in your language teaching classroom to investigate a specific aspect of your chosen individual difference. Explain how the study might inform and impact on your professional practice.</a:t>
            </a:r>
            <a:endParaRPr lang="en-GB" dirty="0">
              <a:solidFill>
                <a:schemeClr val="tx1"/>
              </a:solidFill>
            </a:endParaRPr>
          </a:p>
        </p:txBody>
      </p:sp>
      <p:pic>
        <p:nvPicPr>
          <p:cNvPr id="4" name="Audio 3">
            <a:hlinkClick r:id="" action="ppaction://media"/>
            <a:extLst>
              <a:ext uri="{FF2B5EF4-FFF2-40B4-BE49-F238E27FC236}">
                <a16:creationId xmlns:a16="http://schemas.microsoft.com/office/drawing/2014/main" id="{6204AB5E-972A-286C-7867-E891A29DC15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564275753"/>
      </p:ext>
    </p:extLst>
  </p:cSld>
  <p:clrMapOvr>
    <a:masterClrMapping/>
  </p:clrMapOvr>
  <mc:AlternateContent xmlns:mc="http://schemas.openxmlformats.org/markup-compatibility/2006" xmlns:p14="http://schemas.microsoft.com/office/powerpoint/2010/main">
    <mc:Choice Requires="p14">
      <p:transition spd="slow" p14:dur="2000" advTm="18275"/>
    </mc:Choice>
    <mc:Fallback xmlns="">
      <p:transition spd="slow" advTm="182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0.6|0.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7634</TotalTime>
  <Words>1113</Words>
  <Application>Microsoft Office PowerPoint</Application>
  <PresentationFormat>Widescreen</PresentationFormat>
  <Paragraphs>183</Paragraphs>
  <Slides>15</Slides>
  <Notes>15</Notes>
  <HiddenSlides>1</HiddenSlides>
  <MMClips>15</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MSc TESOL MSc Language Education MSc Language and Intercultural Communication</vt:lpstr>
      <vt:lpstr>Why do individuals differ so much in second language attainment success?</vt:lpstr>
      <vt:lpstr>Some of the questions we might ask ourselves:</vt:lpstr>
      <vt:lpstr>What are “Individual learning differences”? </vt:lpstr>
      <vt:lpstr>PowerPoint Presentation</vt:lpstr>
      <vt:lpstr>Course structure </vt:lpstr>
      <vt:lpstr>Course structure continued</vt:lpstr>
      <vt:lpstr>Assessment</vt:lpstr>
      <vt:lpstr>Assessment </vt:lpstr>
      <vt:lpstr>Assessment</vt:lpstr>
      <vt:lpstr>Preliminary reading…</vt:lpstr>
      <vt:lpstr>Core reading </vt:lpstr>
      <vt:lpstr>Some student feedback from a previous year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AKBAR Farah</dc:creator>
  <cp:lastModifiedBy>Farah Akbar</cp:lastModifiedBy>
  <cp:revision>23</cp:revision>
  <dcterms:created xsi:type="dcterms:W3CDTF">2020-10-19T14:57:57Z</dcterms:created>
  <dcterms:modified xsi:type="dcterms:W3CDTF">2026-07-09T14:10:48Z</dcterms:modified>
</cp:coreProperties>
</file>