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0" r:id="rId2"/>
    <p:sldId id="299" r:id="rId3"/>
    <p:sldId id="295" r:id="rId4"/>
    <p:sldId id="300" r:id="rId5"/>
    <p:sldId id="296" r:id="rId6"/>
    <p:sldId id="29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9"/>
    <p:restoredTop sz="65533"/>
  </p:normalViewPr>
  <p:slideViewPr>
    <p:cSldViewPr snapToGrid="0" snapToObjects="1">
      <p:cViewPr varScale="1">
        <p:scale>
          <a:sx n="58" d="100"/>
          <a:sy n="58" d="100"/>
        </p:scale>
        <p:origin x="1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AB364-62B6-C546-B366-254766E0C177}" type="datetimeFigureOut">
              <a:rPr lang="en-US" smtClean="0"/>
              <a:t>7/29/24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14F4B-7098-1A4C-AB75-9486722F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2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715A1-4ADC-44E0-9587-804FF39D6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21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14F4B-7098-1A4C-AB75-9486722F5A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76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14F4B-7098-1A4C-AB75-9486722F5A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6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14F4B-7098-1A4C-AB75-9486722F5A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61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14F4B-7098-1A4C-AB75-9486722F5A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7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63D9-E348-904D-9319-DCD228DC8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464DC-000F-8E4B-9FB5-11DDD0919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6A22C-924A-5446-9C0E-C8A4DEBC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03D-4B96-EF45-99D9-65771F7FF806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5397A-381E-1044-B011-1DE4798C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89C09-94DB-1F40-AC74-117EFF99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E3D9-0B68-374F-A54D-CDAE6332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9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02D7-2FD1-534C-A80A-A1C2F208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AFE07-1E4B-3447-AEB1-CF00751F1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6D6B1-D9A2-EF40-8EED-B9E91736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03D-4B96-EF45-99D9-65771F7FF806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C212-5BFD-BA4B-BE0F-95B966DD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416BF-BD3D-134F-8B04-21CCAAD5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E3D9-0B68-374F-A54D-CDAE6332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4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DA926-E66A-5E47-87B8-E36448377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83D3E-1D82-3949-9B01-5AC742C88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149-506F-8544-B881-168EF621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03D-4B96-EF45-99D9-65771F7FF806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CCA1-F1B0-6046-AAC4-3CE7CEB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31A40-DB1A-0140-B12C-461A5695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E3D9-0B68-374F-A54D-CDAE6332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3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6FCB-712B-5E49-9D69-3F734950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3B97-AF77-554B-A18D-9482969DC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54BF1-5467-3F4A-80FC-CBD32DE2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03D-4B96-EF45-99D9-65771F7FF806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24F47-7EEF-4744-A551-D2C631B1D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B26A8-C1F7-6946-B4A9-2DBFC135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E3D9-0B68-374F-A54D-CDAE6332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0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9BFB-ED73-DA42-9963-63744F99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33840-EAF8-2748-89DE-A1105C64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2B49C-3F47-9249-B5B9-14C0D43E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03D-4B96-EF45-99D9-65771F7FF806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BDDF7-3436-624D-A992-A03C40E43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03C2-5FAD-9C41-BC61-590C66AD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E3D9-0B68-374F-A54D-CDAE6332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5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DFE5-732C-B748-AF3B-3C27F51A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7A88-DD4D-5D41-B6C4-85E8ADCC7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1453D-E88D-4C4F-B4B5-23AE76168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65EDD-2A54-5448-A17C-24A52CF2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03D-4B96-EF45-99D9-65771F7FF806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6A42E-0D75-F246-8023-7EFCFC27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9B7BB-DC4B-6841-936D-FBB33366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E3D9-0B68-374F-A54D-CDAE6332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2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793D-6F6C-3E46-804F-A7908262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1EAB4-0AAA-DD49-AE41-8601029E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1F44-ED7E-5C46-A0DE-0F247CF7B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044AC-8C84-864B-830F-C314E03C5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D50187-55B9-1D4C-9570-8B144752A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76F2C-6E40-1F45-AC6E-963815FD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03D-4B96-EF45-99D9-65771F7FF806}" type="datetimeFigureOut">
              <a:rPr lang="en-US" smtClean="0"/>
              <a:t>7/29/24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81D84-6384-3247-8B4E-DC11E345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7E8F6-16CA-E14E-9146-208E93DB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E3D9-0B68-374F-A54D-CDAE6332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3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582B-B5B7-3648-A03C-A5BA152B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37895-CF15-A044-A771-4FBB539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03D-4B96-EF45-99D9-65771F7FF806}" type="datetimeFigureOut">
              <a:rPr lang="en-US" smtClean="0"/>
              <a:t>7/29/24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A3EB5-75A5-1146-8E92-78BF627C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69D2B-6D51-E74D-BFB6-28C9DB8A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E3D9-0B68-374F-A54D-CDAE6332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4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36BE4-860C-7E4B-9D0F-A58C736A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03D-4B96-EF45-99D9-65771F7FF806}" type="datetimeFigureOut">
              <a:rPr lang="en-US" smtClean="0"/>
              <a:t>7/29/24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39D3F-5AE8-6D42-AF1C-A2962E94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BD2E9-8399-DF40-BEE6-C3418C42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E3D9-0B68-374F-A54D-CDAE6332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6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97097-D200-EA44-B35E-A8F009A6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6FD9-FE8F-1140-B286-98D5AED4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5CA9B-461F-3540-B0B0-1F639FDE8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4FFCF-65E3-044B-9ED5-AA99D0FE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03D-4B96-EF45-99D9-65771F7FF806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5B87F-16BB-8349-9282-3635C698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6D0F4-02E4-B742-968F-3E351D01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E3D9-0B68-374F-A54D-CDAE6332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8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373B-193E-C94F-9E8C-7DDDB0AA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0BF2E6-ED42-9F49-BEAC-B40602755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55FAF-9035-A348-AC63-98B572720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3C70A-B5D4-2640-A85C-87754ABF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703D-4B96-EF45-99D9-65771F7FF806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A3C5B-2270-C649-9953-19A11219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84F05-1922-1D46-9028-B6E1D6D4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E3D9-0B68-374F-A54D-CDAE6332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9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23C6AD-BA74-0541-80DC-34233BB4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D439A-5D68-944A-B915-C658654CB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FBC27-758A-924B-9E10-97E6DEA89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5703D-4B96-EF45-99D9-65771F7FF806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56289-D792-FC42-AD63-021DA29FE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3B55C-14E9-6E42-989A-0AD81DE47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E3D9-0B68-374F-A54D-CDAE6332E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2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440" y="452628"/>
            <a:ext cx="984712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latin typeface="+mn-lt"/>
              </a:rPr>
              <a:t>MSc  Language Education</a:t>
            </a:r>
            <a:br>
              <a:rPr lang="en-GB" sz="3600" b="1" dirty="0">
                <a:latin typeface="+mn-lt"/>
              </a:rPr>
            </a:br>
            <a:r>
              <a:rPr lang="en-GB" sz="3600" b="1" dirty="0">
                <a:latin typeface="+mn-lt"/>
              </a:rPr>
              <a:t>MSc TESOL </a:t>
            </a:r>
            <a:br>
              <a:rPr lang="en-GB" sz="3600" b="1" dirty="0">
                <a:latin typeface="+mn-lt"/>
              </a:rPr>
            </a:br>
            <a:r>
              <a:rPr lang="en-GB" sz="3600" b="1" dirty="0">
                <a:solidFill>
                  <a:schemeClr val="tx1"/>
                </a:solidFill>
                <a:latin typeface="+mn-lt"/>
              </a:rPr>
              <a:t>MSc Language and Intercultural Communicatio</a:t>
            </a:r>
            <a:r>
              <a:rPr lang="en-GB" sz="3600" b="1" dirty="0">
                <a:latin typeface="+mn-lt"/>
              </a:rPr>
              <a:t>n</a:t>
            </a:r>
            <a:br>
              <a:rPr lang="en-GB" sz="3600" b="1" dirty="0">
                <a:latin typeface="+mn-lt"/>
              </a:rPr>
            </a:b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Evaluation and Design of TESOL Materials (EDUA11255)</a:t>
            </a:r>
            <a:br>
              <a:rPr lang="el-GR" sz="3600" b="1" dirty="0"/>
            </a:br>
            <a:br>
              <a:rPr lang="el-GR" sz="3600" dirty="0"/>
            </a:br>
            <a:br>
              <a:rPr lang="en-GB" sz="3600" dirty="0"/>
            </a:br>
            <a:br>
              <a:rPr lang="en-GB" sz="5600" dirty="0"/>
            </a:br>
            <a:br>
              <a:rPr lang="el-GR" sz="5600" dirty="0"/>
            </a:br>
            <a:br>
              <a:rPr lang="en-GB" sz="5600" dirty="0"/>
            </a:br>
            <a:r>
              <a:rPr lang="en-GB" sz="3200" b="1" dirty="0"/>
              <a:t>Course Organiser: Dr Farah Akbar</a:t>
            </a:r>
            <a:br>
              <a:rPr lang="en-GB" sz="3200" b="1" dirty="0"/>
            </a:br>
            <a:r>
              <a:rPr lang="en-GB" sz="3200" b="1" dirty="0"/>
              <a:t>email: </a:t>
            </a:r>
            <a:r>
              <a:rPr lang="en-GB" sz="3200" b="1" dirty="0" err="1"/>
              <a:t>farah.akbar@ed.ac.uk</a:t>
            </a:r>
            <a:br>
              <a:rPr lang="en-GB" sz="3200" dirty="0"/>
            </a:br>
            <a:endParaRPr lang="en-US" sz="3200" dirty="0"/>
          </a:p>
        </p:txBody>
      </p:sp>
      <p:pic>
        <p:nvPicPr>
          <p:cNvPr id="3075" name="Picture 3" descr="C:\Users\Netbook\Desktop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076575"/>
            <a:ext cx="2971800" cy="1543050"/>
          </a:xfrm>
          <a:prstGeom prst="rect">
            <a:avLst/>
          </a:prstGeom>
          <a:noFill/>
        </p:spPr>
      </p:pic>
      <p:pic>
        <p:nvPicPr>
          <p:cNvPr id="3076" name="Picture 4" descr="C:\Users\Netbook\Desktop\images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2990850"/>
            <a:ext cx="2933700" cy="1562100"/>
          </a:xfrm>
          <a:prstGeom prst="rect">
            <a:avLst/>
          </a:prstGeom>
          <a:noFill/>
        </p:spPr>
      </p:pic>
      <p:pic>
        <p:nvPicPr>
          <p:cNvPr id="3077" name="Picture 5" descr="C:\Users\Netbook\Desktop\images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2413" y="3076575"/>
            <a:ext cx="2200275" cy="2047875"/>
          </a:xfrm>
          <a:prstGeom prst="rect">
            <a:avLst/>
          </a:prstGeom>
          <a:noFill/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EF5DF0C-EB72-13E0-CA3F-F9625D65C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76"/>
    </mc:Choice>
    <mc:Fallback xmlns="">
      <p:transition spd="slow" advTm="49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1B56FE-6A8A-4048-B568-FC74CDD6B38F}"/>
              </a:ext>
            </a:extLst>
          </p:cNvPr>
          <p:cNvSpPr txBox="1">
            <a:spLocks/>
          </p:cNvSpPr>
          <p:nvPr/>
        </p:nvSpPr>
        <p:spPr>
          <a:xfrm>
            <a:off x="118433" y="-36874"/>
            <a:ext cx="3497481" cy="21520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C00000"/>
                </a:solidFill>
              </a:rPr>
              <a:t>Course Description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C00000"/>
                </a:solidFill>
              </a:rPr>
              <a:t>Knowledge and skills for the:</a:t>
            </a:r>
          </a:p>
          <a:p>
            <a:pPr>
              <a:buFontTx/>
              <a:buChar char="-"/>
            </a:pPr>
            <a:r>
              <a:rPr lang="en-GB" sz="1600" b="1" dirty="0">
                <a:solidFill>
                  <a:srgbClr val="C00000"/>
                </a:solidFill>
              </a:rPr>
              <a:t>Evaluation</a:t>
            </a:r>
          </a:p>
          <a:p>
            <a:pPr>
              <a:buFontTx/>
              <a:buChar char="-"/>
            </a:pPr>
            <a:r>
              <a:rPr lang="en-GB" sz="1600" b="1" dirty="0">
                <a:solidFill>
                  <a:srgbClr val="C00000"/>
                </a:solidFill>
              </a:rPr>
              <a:t>Adaptation</a:t>
            </a:r>
          </a:p>
          <a:p>
            <a:pPr>
              <a:buFontTx/>
              <a:buChar char="-"/>
            </a:pPr>
            <a:r>
              <a:rPr lang="en-GB" sz="1600" b="1" dirty="0">
                <a:solidFill>
                  <a:srgbClr val="C00000"/>
                </a:solidFill>
              </a:rPr>
              <a:t>Design</a:t>
            </a:r>
          </a:p>
          <a:p>
            <a:pPr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28CC0F5-59C8-A543-BA02-B825226E81BC}"/>
              </a:ext>
            </a:extLst>
          </p:cNvPr>
          <p:cNvSpPr txBox="1">
            <a:spLocks/>
          </p:cNvSpPr>
          <p:nvPr/>
        </p:nvSpPr>
        <p:spPr>
          <a:xfrm>
            <a:off x="107425" y="1796754"/>
            <a:ext cx="4282441" cy="3307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7030A0"/>
                </a:solidFill>
              </a:rPr>
              <a:t>Main objectives</a:t>
            </a:r>
            <a:endParaRPr lang="en-GB" sz="1600" b="1" dirty="0">
              <a:solidFill>
                <a:srgbClr val="7030A0"/>
              </a:solidFill>
            </a:endParaRPr>
          </a:p>
          <a:p>
            <a:r>
              <a:rPr lang="en-GB" sz="1600" b="1" dirty="0">
                <a:solidFill>
                  <a:srgbClr val="7030A0"/>
                </a:solidFill>
              </a:rPr>
              <a:t>Identify </a:t>
            </a:r>
            <a:r>
              <a:rPr lang="en-GB" sz="1600" dirty="0">
                <a:solidFill>
                  <a:srgbClr val="7030A0"/>
                </a:solidFill>
              </a:rPr>
              <a:t>the main features and underlying principles of course materials.</a:t>
            </a:r>
          </a:p>
          <a:p>
            <a:r>
              <a:rPr lang="en-GB" sz="1600" b="1" dirty="0">
                <a:solidFill>
                  <a:srgbClr val="7030A0"/>
                </a:solidFill>
              </a:rPr>
              <a:t>Develop criteria </a:t>
            </a:r>
            <a:r>
              <a:rPr lang="en-GB" sz="1600" dirty="0">
                <a:solidFill>
                  <a:srgbClr val="7030A0"/>
                </a:solidFill>
              </a:rPr>
              <a:t>for evaluating them.</a:t>
            </a:r>
          </a:p>
          <a:p>
            <a:r>
              <a:rPr lang="en-GB" sz="1600" b="1" dirty="0">
                <a:solidFill>
                  <a:srgbClr val="7030A0"/>
                </a:solidFill>
              </a:rPr>
              <a:t>Adapt/Supplement and design </a:t>
            </a:r>
            <a:r>
              <a:rPr lang="en-GB" sz="1600" dirty="0">
                <a:solidFill>
                  <a:srgbClr val="7030A0"/>
                </a:solidFill>
              </a:rPr>
              <a:t>materials on the basis of student needs and the teaching context.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476A8-D4FA-4148-9DB4-55E8A7924FD8}"/>
              </a:ext>
            </a:extLst>
          </p:cNvPr>
          <p:cNvSpPr txBox="1"/>
          <p:nvPr/>
        </p:nvSpPr>
        <p:spPr>
          <a:xfrm>
            <a:off x="156632" y="3959366"/>
            <a:ext cx="49225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002060"/>
                </a:solidFill>
              </a:rPr>
              <a:t>An understanding of 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different techniques for evaluating materials 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principles from which these techniques derive</a:t>
            </a:r>
          </a:p>
          <a:p>
            <a:pPr lvl="0"/>
            <a:r>
              <a:rPr lang="en-US" sz="1600" b="1" dirty="0">
                <a:solidFill>
                  <a:srgbClr val="002060"/>
                </a:solidFill>
              </a:rPr>
              <a:t>The development of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 critical stance towards principles and how these apply to practice</a:t>
            </a:r>
            <a:endParaRPr lang="en-GB" sz="1600" dirty="0">
              <a:solidFill>
                <a:srgbClr val="002060"/>
              </a:solidFill>
            </a:endParaRP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skills for adapting and designing materials for various purposes</a:t>
            </a:r>
            <a:endParaRPr lang="en-GB" sz="1600" dirty="0">
              <a:solidFill>
                <a:srgbClr val="002060"/>
              </a:solidFill>
            </a:endParaRPr>
          </a:p>
          <a:p>
            <a:pPr lvl="0"/>
            <a:r>
              <a:rPr lang="en-GB" sz="1600" b="1" dirty="0">
                <a:solidFill>
                  <a:srgbClr val="002060"/>
                </a:solidFill>
              </a:rPr>
              <a:t>The ability to 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select and devise texts and tasks to supplement published materials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</a:rPr>
              <a:t>differentiate materials</a:t>
            </a:r>
          </a:p>
          <a:p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BC29A00-B696-5647-B29F-0D4947F894A7}"/>
              </a:ext>
            </a:extLst>
          </p:cNvPr>
          <p:cNvSpPr/>
          <p:nvPr/>
        </p:nvSpPr>
        <p:spPr>
          <a:xfrm>
            <a:off x="1402291" y="762043"/>
            <a:ext cx="91440" cy="9296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CAFE3-18D0-7A48-824E-4872DD265CB4}"/>
              </a:ext>
            </a:extLst>
          </p:cNvPr>
          <p:cNvSpPr txBox="1"/>
          <p:nvPr/>
        </p:nvSpPr>
        <p:spPr>
          <a:xfrm>
            <a:off x="1558738" y="950506"/>
            <a:ext cx="2694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of teaching/learning materials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8713D9-4AFF-F91D-5C46-EAB01AF50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711235"/>
              </p:ext>
            </p:extLst>
          </p:nvPr>
        </p:nvGraphicFramePr>
        <p:xfrm>
          <a:off x="5809129" y="498846"/>
          <a:ext cx="5844988" cy="6135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970">
                  <a:extLst>
                    <a:ext uri="{9D8B030D-6E8A-4147-A177-3AD203B41FA5}">
                      <a16:colId xmlns:a16="http://schemas.microsoft.com/office/drawing/2014/main" val="1291638254"/>
                    </a:ext>
                  </a:extLst>
                </a:gridCol>
                <a:gridCol w="1265461">
                  <a:extLst>
                    <a:ext uri="{9D8B030D-6E8A-4147-A177-3AD203B41FA5}">
                      <a16:colId xmlns:a16="http://schemas.microsoft.com/office/drawing/2014/main" val="1010780150"/>
                    </a:ext>
                  </a:extLst>
                </a:gridCol>
                <a:gridCol w="623846">
                  <a:extLst>
                    <a:ext uri="{9D8B030D-6E8A-4147-A177-3AD203B41FA5}">
                      <a16:colId xmlns:a16="http://schemas.microsoft.com/office/drawing/2014/main" val="3745811697"/>
                    </a:ext>
                  </a:extLst>
                </a:gridCol>
                <a:gridCol w="2442711">
                  <a:extLst>
                    <a:ext uri="{9D8B030D-6E8A-4147-A177-3AD203B41FA5}">
                      <a16:colId xmlns:a16="http://schemas.microsoft.com/office/drawing/2014/main" val="2248455289"/>
                    </a:ext>
                  </a:extLst>
                </a:gridCol>
              </a:tblGrid>
              <a:tr h="554152">
                <a:tc>
                  <a:txBody>
                    <a:bodyPr/>
                    <a:lstStyle/>
                    <a:p>
                      <a:r>
                        <a:rPr lang="en-GB" sz="800" dirty="0">
                          <a:effectLst/>
                        </a:rPr>
                        <a:t>Week 1:</a:t>
                      </a:r>
                      <a:endParaRPr lang="en-GB" sz="1000" dirty="0">
                        <a:effectLst/>
                      </a:endParaRPr>
                    </a:p>
                    <a:p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Lecture 1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 algn="ctr"/>
                      <a:r>
                        <a:rPr lang="en-GB" sz="800">
                          <a:effectLst/>
                        </a:rPr>
                        <a:t>FA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An Introduction to the Field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extLst>
                  <a:ext uri="{0D108BD9-81ED-4DB2-BD59-A6C34878D82A}">
                    <a16:rowId xmlns:a16="http://schemas.microsoft.com/office/drawing/2014/main" val="2498333376"/>
                  </a:ext>
                </a:extLst>
              </a:tr>
              <a:tr h="673764">
                <a:tc>
                  <a:txBody>
                    <a:bodyPr/>
                    <a:lstStyle/>
                    <a:p>
                      <a:r>
                        <a:rPr lang="en-GB" sz="800" dirty="0">
                          <a:effectLst/>
                        </a:rPr>
                        <a:t>Week 2:</a:t>
                      </a:r>
                      <a:endParaRPr lang="en-GB" sz="1000" dirty="0">
                        <a:effectLst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Lecture 2 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Workshop 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 algn="ctr"/>
                      <a:r>
                        <a:rPr lang="en-GB" sz="800">
                          <a:effectLst/>
                        </a:rPr>
                        <a:t>FA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Evaluating Materials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extLst>
                  <a:ext uri="{0D108BD9-81ED-4DB2-BD59-A6C34878D82A}">
                    <a16:rowId xmlns:a16="http://schemas.microsoft.com/office/drawing/2014/main" val="429939692"/>
                  </a:ext>
                </a:extLst>
              </a:tr>
              <a:tr h="673764">
                <a:tc>
                  <a:txBody>
                    <a:bodyPr/>
                    <a:lstStyle/>
                    <a:p>
                      <a:r>
                        <a:rPr lang="en-GB" sz="800" dirty="0">
                          <a:effectLst/>
                        </a:rPr>
                        <a:t>Week 3:</a:t>
                      </a:r>
                      <a:endParaRPr lang="en-GB" sz="1000" dirty="0">
                        <a:effectLst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Lecture 3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Workshop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 algn="ctr"/>
                      <a:r>
                        <a:rPr lang="en-GB" sz="800">
                          <a:effectLst/>
                        </a:rPr>
                        <a:t>FA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 algn="just"/>
                      <a:r>
                        <a:rPr lang="en-GB" sz="800">
                          <a:effectLst/>
                        </a:rPr>
                        <a:t>Adapting and Supplementing Materials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extLst>
                  <a:ext uri="{0D108BD9-81ED-4DB2-BD59-A6C34878D82A}">
                    <a16:rowId xmlns:a16="http://schemas.microsoft.com/office/drawing/2014/main" val="1065101659"/>
                  </a:ext>
                </a:extLst>
              </a:tr>
              <a:tr h="673764">
                <a:tc>
                  <a:txBody>
                    <a:bodyPr/>
                    <a:lstStyle/>
                    <a:p>
                      <a:r>
                        <a:rPr lang="en-GB" sz="800" dirty="0">
                          <a:effectLst/>
                        </a:rPr>
                        <a:t>Week 4:</a:t>
                      </a:r>
                      <a:endParaRPr lang="en-GB" sz="1000" dirty="0">
                        <a:effectLst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Lecture 4 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Workshop 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 algn="ctr"/>
                      <a:r>
                        <a:rPr lang="en-GB" sz="800">
                          <a:effectLst/>
                        </a:rPr>
                        <a:t>FA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Differentiation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extLst>
                  <a:ext uri="{0D108BD9-81ED-4DB2-BD59-A6C34878D82A}">
                    <a16:rowId xmlns:a16="http://schemas.microsoft.com/office/drawing/2014/main" val="3299999370"/>
                  </a:ext>
                </a:extLst>
              </a:tr>
              <a:tr h="673764">
                <a:tc>
                  <a:txBody>
                    <a:bodyPr/>
                    <a:lstStyle/>
                    <a:p>
                      <a:r>
                        <a:rPr lang="en-GB" sz="800" dirty="0">
                          <a:effectLst/>
                        </a:rPr>
                        <a:t>Week 5:</a:t>
                      </a:r>
                      <a:endParaRPr lang="en-GB" sz="1000" dirty="0">
                        <a:effectLst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Lecture 5 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Workshop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 algn="ctr"/>
                      <a:r>
                        <a:rPr lang="en-GB" sz="800">
                          <a:effectLst/>
                        </a:rPr>
                        <a:t>DC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Materials Design: CLIL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extLst>
                  <a:ext uri="{0D108BD9-81ED-4DB2-BD59-A6C34878D82A}">
                    <a16:rowId xmlns:a16="http://schemas.microsoft.com/office/drawing/2014/main" val="4024638660"/>
                  </a:ext>
                </a:extLst>
              </a:tr>
              <a:tr h="492075">
                <a:tc>
                  <a:txBody>
                    <a:bodyPr/>
                    <a:lstStyle/>
                    <a:p>
                      <a:r>
                        <a:rPr lang="en-GB" sz="800" dirty="0">
                          <a:effectLst/>
                        </a:rPr>
                        <a:t>Week 6:</a:t>
                      </a:r>
                      <a:endParaRPr lang="en-GB" sz="1000" dirty="0">
                        <a:effectLst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NO LECTURE 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NO WORKSHOP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effectLst/>
                        </a:rPr>
                        <a:t> 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FLEXIBLE LEARNING WEEK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extLst>
                  <a:ext uri="{0D108BD9-81ED-4DB2-BD59-A6C34878D82A}">
                    <a16:rowId xmlns:a16="http://schemas.microsoft.com/office/drawing/2014/main" val="702892857"/>
                  </a:ext>
                </a:extLst>
              </a:tr>
              <a:tr h="673764">
                <a:tc>
                  <a:txBody>
                    <a:bodyPr/>
                    <a:lstStyle/>
                    <a:p>
                      <a:r>
                        <a:rPr lang="en-GB" sz="800" dirty="0">
                          <a:effectLst/>
                        </a:rPr>
                        <a:t>Week 7:</a:t>
                      </a:r>
                      <a:endParaRPr lang="en-GB" sz="1000" dirty="0">
                        <a:effectLst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Lecture 6 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Workshop 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 algn="ctr"/>
                      <a:r>
                        <a:rPr lang="en-GB" sz="800">
                          <a:effectLst/>
                        </a:rPr>
                        <a:t>CR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Materials Design: Creativity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extLst>
                  <a:ext uri="{0D108BD9-81ED-4DB2-BD59-A6C34878D82A}">
                    <a16:rowId xmlns:a16="http://schemas.microsoft.com/office/drawing/2014/main" val="4180973439"/>
                  </a:ext>
                </a:extLst>
              </a:tr>
              <a:tr h="673764">
                <a:tc>
                  <a:txBody>
                    <a:bodyPr/>
                    <a:lstStyle/>
                    <a:p>
                      <a:r>
                        <a:rPr lang="en-GB" sz="800" dirty="0">
                          <a:effectLst/>
                        </a:rPr>
                        <a:t>Week 8:</a:t>
                      </a:r>
                      <a:endParaRPr lang="en-GB" sz="1000" dirty="0">
                        <a:effectLst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Lecture 7 (recorded)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Workshop 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 algn="ctr"/>
                      <a:r>
                        <a:rPr lang="en-GB" sz="800">
                          <a:effectLst/>
                        </a:rPr>
                        <a:t>FA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Authenticity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extLst>
                  <a:ext uri="{0D108BD9-81ED-4DB2-BD59-A6C34878D82A}">
                    <a16:rowId xmlns:a16="http://schemas.microsoft.com/office/drawing/2014/main" val="990892203"/>
                  </a:ext>
                </a:extLst>
              </a:tr>
              <a:tr h="492075">
                <a:tc>
                  <a:txBody>
                    <a:bodyPr/>
                    <a:lstStyle/>
                    <a:p>
                      <a:r>
                        <a:rPr lang="en-GB" sz="800" dirty="0">
                          <a:effectLst/>
                        </a:rPr>
                        <a:t>Week 9:</a:t>
                      </a:r>
                      <a:endParaRPr lang="en-GB" sz="1000" dirty="0">
                        <a:effectLst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Workshop 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 algn="ctr"/>
                      <a:r>
                        <a:rPr lang="en-GB" sz="800">
                          <a:effectLst/>
                        </a:rPr>
                        <a:t>FA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Final Overview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45640"/>
                </a:tc>
                <a:extLst>
                  <a:ext uri="{0D108BD9-81ED-4DB2-BD59-A6C34878D82A}">
                    <a16:rowId xmlns:a16="http://schemas.microsoft.com/office/drawing/2014/main" val="2363461070"/>
                  </a:ext>
                </a:extLst>
              </a:tr>
              <a:tr h="554152">
                <a:tc>
                  <a:txBody>
                    <a:bodyPr/>
                    <a:lstStyle/>
                    <a:p>
                      <a:r>
                        <a:rPr lang="en-GB" sz="800" dirty="0">
                          <a:effectLst/>
                        </a:rPr>
                        <a:t>Week 9:</a:t>
                      </a:r>
                      <a:endParaRPr lang="en-GB" sz="1000" dirty="0">
                        <a:effectLst/>
                      </a:endParaRPr>
                    </a:p>
                  </a:txBody>
                  <a:tcPr marL="57989" marR="57989" marT="45640" marB="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Workshop 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 algn="ctr"/>
                      <a:r>
                        <a:rPr lang="en-GB" sz="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0"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r>
                        <a:rPr lang="en-GB" sz="800" dirty="0">
                          <a:effectLst/>
                        </a:rPr>
                        <a:t>Final workshop – Poster presentation 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9" marR="57989" marT="45640" marB="0"/>
                </a:tc>
                <a:extLst>
                  <a:ext uri="{0D108BD9-81ED-4DB2-BD59-A6C34878D82A}">
                    <a16:rowId xmlns:a16="http://schemas.microsoft.com/office/drawing/2014/main" val="219431426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3F806B90-A48D-91C8-8C69-B1C0CE4D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129" y="154299"/>
            <a:ext cx="13329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Evaluation and Design of TESOL Materials: Course Outline 2022/2023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8F0DD16-4781-06FB-44F9-280AD2E05A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874"/>
    </mc:Choice>
    <mc:Fallback xmlns="">
      <p:transition spd="slow" advTm="192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3777"/>
            <a:ext cx="9365034" cy="851647"/>
          </a:xfrm>
        </p:spPr>
        <p:txBody>
          <a:bodyPr/>
          <a:lstStyle/>
          <a:p>
            <a:pPr algn="ctr"/>
            <a:r>
              <a:rPr lang="en-GB" sz="3200" dirty="0"/>
              <a:t>Coursework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82" y="1035423"/>
            <a:ext cx="11604812" cy="5526742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/>
              <a:t>Weekly tasks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work with your own teaching materials and also authentic materials</a:t>
            </a:r>
          </a:p>
          <a:p>
            <a:pPr lvl="1"/>
            <a:r>
              <a:rPr lang="en-GB" sz="2000" dirty="0"/>
              <a:t>present the outcome of this weekly task in an in person classroom session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One non-assessed </a:t>
            </a:r>
            <a:r>
              <a:rPr lang="en-GB" sz="2400" b="1" dirty="0"/>
              <a:t>group presentation </a:t>
            </a:r>
          </a:p>
          <a:p>
            <a:pPr marL="0" indent="0">
              <a:buNone/>
            </a:pPr>
            <a:r>
              <a:rPr lang="en-GB" sz="2400" b="1" dirty="0"/>
              <a:t>			</a:t>
            </a:r>
          </a:p>
          <a:p>
            <a:pPr marL="0" indent="0">
              <a:buNone/>
            </a:pPr>
            <a:r>
              <a:rPr lang="en-GB" sz="2400" b="1" dirty="0"/>
              <a:t>				</a:t>
            </a:r>
            <a:r>
              <a:rPr lang="en-GB" sz="2400" dirty="0"/>
              <a:t>evaluate a set of materials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				adaptation/supplementation of a specific task </a:t>
            </a:r>
          </a:p>
          <a:p>
            <a:pPr marL="0" indent="0">
              <a:buNone/>
            </a:pPr>
            <a:endParaRPr lang="en-GB" sz="2400" dirty="0"/>
          </a:p>
          <a:p>
            <a:pPr marL="1371600" lvl="3" indent="0">
              <a:buNone/>
            </a:pPr>
            <a:r>
              <a:rPr lang="en-GB" sz="2400" dirty="0"/>
              <a:t>			</a:t>
            </a:r>
          </a:p>
          <a:p>
            <a:pPr marL="1371600" lvl="3" indent="0">
              <a:buNone/>
            </a:pPr>
            <a:endParaRPr lang="en-GB" sz="2400" dirty="0"/>
          </a:p>
          <a:p>
            <a:pPr marL="1371600" lvl="3" indent="0">
              <a:buNone/>
            </a:pPr>
            <a:r>
              <a:rPr lang="en-GB" sz="2400" dirty="0"/>
              <a:t>			 design a task</a:t>
            </a:r>
          </a:p>
          <a:p>
            <a:pPr marL="1371600" lvl="3" indent="0">
              <a:buNone/>
            </a:pPr>
            <a:r>
              <a:rPr lang="en-GB" sz="2400" dirty="0"/>
              <a:t>	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  <a:p>
            <a:pPr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>
            <a:off x="3379042" y="2870948"/>
            <a:ext cx="457200" cy="6185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3379042" y="4097992"/>
            <a:ext cx="457200" cy="6185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rved Right Arrow 6">
            <a:extLst>
              <a:ext uri="{FF2B5EF4-FFF2-40B4-BE49-F238E27FC236}">
                <a16:creationId xmlns:a16="http://schemas.microsoft.com/office/drawing/2014/main" id="{25621A50-6848-674B-BF21-5E136CDA081A}"/>
              </a:ext>
            </a:extLst>
          </p:cNvPr>
          <p:cNvSpPr/>
          <p:nvPr/>
        </p:nvSpPr>
        <p:spPr>
          <a:xfrm>
            <a:off x="3379042" y="5325036"/>
            <a:ext cx="457200" cy="6185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E998D93-324A-92E2-3150-D7DB35BAF0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41"/>
    </mc:Choice>
    <mc:Fallback xmlns="">
      <p:transition spd="slow" advTm="38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FE80-8ADB-F24C-A118-8CBE31B5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1F81E-3F2E-D54D-816A-3A1521CD7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In-person lecture</a:t>
            </a:r>
          </a:p>
          <a:p>
            <a:r>
              <a:rPr lang="en-US" dirty="0"/>
              <a:t>Pre-workshop discussion</a:t>
            </a:r>
          </a:p>
          <a:p>
            <a:r>
              <a:rPr lang="en-US" dirty="0"/>
              <a:t>Workshop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66E5196-12E9-59AD-7DD9-AB1DC2BF97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0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81"/>
    </mc:Choice>
    <mc:Fallback xmlns="">
      <p:transition spd="slow" advTm="25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2" y="116542"/>
            <a:ext cx="9432269" cy="986117"/>
          </a:xfrm>
        </p:spPr>
        <p:txBody>
          <a:bodyPr/>
          <a:lstStyle/>
          <a:p>
            <a:r>
              <a:rPr lang="en-US" sz="3200" dirty="0"/>
              <a:t>Assessment - Summative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586753"/>
            <a:ext cx="11066929" cy="4669585"/>
          </a:xfrm>
        </p:spPr>
        <p:txBody>
          <a:bodyPr>
            <a:normAutofit/>
          </a:bodyPr>
          <a:lstStyle/>
          <a:p>
            <a:r>
              <a:rPr lang="en-US" sz="2400" b="1" dirty="0"/>
              <a:t>One Assignment – 4,000 words</a:t>
            </a:r>
          </a:p>
          <a:p>
            <a:pPr>
              <a:buNone/>
            </a:pPr>
            <a:r>
              <a:rPr lang="en-GB" sz="2400" dirty="0"/>
              <a:t>Divided into 3 parts:</a:t>
            </a:r>
          </a:p>
          <a:p>
            <a:pPr>
              <a:buNone/>
            </a:pPr>
            <a:endParaRPr lang="en-GB" sz="2400" dirty="0"/>
          </a:p>
          <a:p>
            <a:pPr>
              <a:buAutoNum type="alphaUcPeriod"/>
            </a:pPr>
            <a:r>
              <a:rPr lang="en-GB" sz="2400" dirty="0"/>
              <a:t>Evaluate a set of materials (e.g. a unit or part of a unit from a </a:t>
            </a:r>
            <a:r>
              <a:rPr lang="en-GB" sz="2400" dirty="0" err="1"/>
              <a:t>coursebook</a:t>
            </a:r>
            <a:r>
              <a:rPr lang="en-GB" sz="2400" dirty="0"/>
              <a:t>).</a:t>
            </a:r>
          </a:p>
          <a:p>
            <a:pPr>
              <a:buAutoNum type="alphaUcPeriod" startAt="2"/>
            </a:pPr>
            <a:r>
              <a:rPr lang="en-GB" sz="2400" dirty="0"/>
              <a:t>Make suggestions for adaptation/supplementation of these materials and provide  a rationale.</a:t>
            </a:r>
          </a:p>
          <a:p>
            <a:pPr>
              <a:buAutoNum type="alphaUcPeriod" startAt="3"/>
            </a:pPr>
            <a:r>
              <a:rPr lang="en-GB" sz="2400" dirty="0"/>
              <a:t>Evaluate and provide a critical discussion of new materials/tasks. </a:t>
            </a:r>
          </a:p>
          <a:p>
            <a:pPr>
              <a:buAutoNum type="alphaUcPeriod" startAt="3"/>
            </a:pPr>
            <a:endParaRPr lang="en-GB" sz="2400" dirty="0"/>
          </a:p>
          <a:p>
            <a:pPr>
              <a:buNone/>
            </a:pPr>
            <a:r>
              <a:rPr lang="en-GB" sz="2400" dirty="0"/>
              <a:t>SUBMISSION DATE: APRIL 2022 (exact date will be confirmed)</a:t>
            </a:r>
          </a:p>
          <a:p>
            <a:pPr>
              <a:buAutoNum type="alphaUcPeriod" startAt="3"/>
            </a:pP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723A2E0-1B92-DBF6-9B68-FB7251C7CE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27"/>
    </mc:Choice>
    <mc:Fallback xmlns="">
      <p:transition spd="slow" advTm="41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Core texts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295836" y="2055813"/>
            <a:ext cx="11618258" cy="4200525"/>
          </a:xfrm>
        </p:spPr>
        <p:txBody>
          <a:bodyPr>
            <a:normAutofit/>
          </a:bodyPr>
          <a:lstStyle/>
          <a:p>
            <a:pPr marL="571500" indent="-342900" algn="l"/>
            <a:r>
              <a:rPr lang="en-GB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Tomlinson, B. (Ed.). (2023). </a:t>
            </a:r>
            <a:r>
              <a:rPr lang="en-GB" sz="24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Developing materials for language teaching</a:t>
            </a:r>
            <a:r>
              <a:rPr lang="en-GB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. Bloomsbury Publishing.</a:t>
            </a:r>
          </a:p>
          <a:p>
            <a:pPr marL="571500" indent="-342900" algn="l"/>
            <a:endParaRPr lang="en-GB" sz="24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571500" indent="-342900" algn="l"/>
            <a:r>
              <a:rPr lang="en-GB" sz="2400" dirty="0"/>
              <a:t>McGrath, I. (2016). </a:t>
            </a:r>
            <a:r>
              <a:rPr lang="en-GB" sz="2400" i="1" dirty="0"/>
              <a:t>Materials Evaluation and Design for Language Teaching</a:t>
            </a:r>
            <a:r>
              <a:rPr lang="en-GB" sz="2400" dirty="0"/>
              <a:t>. Edinburgh: Edinburgh University Press Ltd.</a:t>
            </a:r>
          </a:p>
          <a:p>
            <a:pPr marL="571500" indent="-342900" algn="l"/>
            <a:endParaRPr lang="en-GB" sz="2400" dirty="0"/>
          </a:p>
          <a:p>
            <a:pPr marL="571500" indent="-342900" algn="l"/>
            <a:r>
              <a:rPr lang="en-GB" sz="2400" dirty="0" err="1"/>
              <a:t>Mishan</a:t>
            </a:r>
            <a:r>
              <a:rPr lang="en-GB" sz="2400" dirty="0"/>
              <a:t>, F. &amp; </a:t>
            </a:r>
            <a:r>
              <a:rPr lang="en-GB" sz="2400" dirty="0" err="1"/>
              <a:t>Timmis</a:t>
            </a:r>
            <a:r>
              <a:rPr lang="en-GB" sz="2400" dirty="0"/>
              <a:t>, I. (2015). </a:t>
            </a:r>
            <a:r>
              <a:rPr lang="en-GB" sz="2400" i="1" dirty="0"/>
              <a:t>Materials Development for TESOL</a:t>
            </a:r>
            <a:r>
              <a:rPr lang="en-GB" sz="2400" dirty="0"/>
              <a:t>. Edinburgh: Edinburgh University Press Ltd. </a:t>
            </a:r>
            <a:r>
              <a:rPr lang="en-GB" sz="2400" dirty="0">
                <a:solidFill>
                  <a:srgbClr val="FF0000"/>
                </a:solidFill>
              </a:rPr>
              <a:t>Available as e-book</a:t>
            </a:r>
            <a:endParaRPr lang="en-GB" sz="2400" dirty="0"/>
          </a:p>
          <a:p>
            <a:endParaRPr lang="en-GB" dirty="0"/>
          </a:p>
        </p:txBody>
      </p:sp>
      <p:pic>
        <p:nvPicPr>
          <p:cNvPr id="10" name="Audio 9">
            <a:extLst>
              <a:ext uri="{FF2B5EF4-FFF2-40B4-BE49-F238E27FC236}">
                <a16:creationId xmlns:a16="http://schemas.microsoft.com/office/drawing/2014/main" id="{F8096968-CD1D-C8AB-CC15-09527B07D7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5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096"/>
    </mc:Choice>
    <mc:Fallback>
      <p:transition spd="slow" advTm="82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517</Words>
  <Application>Microsoft Macintosh PowerPoint</Application>
  <PresentationFormat>Widescreen</PresentationFormat>
  <Paragraphs>140</Paragraphs>
  <Slides>6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MSc  Language Education MSc TESOL  MSc Language and Intercultural Communication   Evaluation and Design of TESOL Materials (EDUA11255)      Course Organiser: Dr Farah Akbar email: farah.akbar@ed.ac.uk </vt:lpstr>
      <vt:lpstr>PowerPoint Presentation</vt:lpstr>
      <vt:lpstr>Coursework</vt:lpstr>
      <vt:lpstr>Course delivery</vt:lpstr>
      <vt:lpstr>Assessment - Summative</vt:lpstr>
      <vt:lpstr>Core texts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 TESOL Option Course  Evaluation and Design of TESOL Materials (EDUA11255)     Course Organiser: Dr Farah Akbar email: farah.akbar@ed.ac.uk </dc:title>
  <dc:creator>AKBAR Farah</dc:creator>
  <cp:lastModifiedBy>Farah Akbar</cp:lastModifiedBy>
  <cp:revision>25</cp:revision>
  <dcterms:created xsi:type="dcterms:W3CDTF">2020-10-19T14:09:34Z</dcterms:created>
  <dcterms:modified xsi:type="dcterms:W3CDTF">2024-07-29T11:22:42Z</dcterms:modified>
</cp:coreProperties>
</file>