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2" r:id="rId4"/>
    <p:sldId id="257" r:id="rId5"/>
    <p:sldId id="258" r:id="rId6"/>
    <p:sldId id="260" r:id="rId7"/>
    <p:sldId id="261"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45" autoAdjust="0"/>
    <p:restoredTop sz="94660"/>
  </p:normalViewPr>
  <p:slideViewPr>
    <p:cSldViewPr snapToGrid="0">
      <p:cViewPr varScale="1">
        <p:scale>
          <a:sx n="86" d="100"/>
          <a:sy n="86" d="100"/>
        </p:scale>
        <p:origin x="27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906B5-8AFA-40E5-9B51-AFF1C2521A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692DF4E-BB8C-4AAA-91BD-14E02E49C6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8ADDCE3-091D-4C00-8A27-5EDAE76FFCDF}"/>
              </a:ext>
            </a:extLst>
          </p:cNvPr>
          <p:cNvSpPr>
            <a:spLocks noGrp="1"/>
          </p:cNvSpPr>
          <p:nvPr>
            <p:ph type="dt" sz="half" idx="10"/>
          </p:nvPr>
        </p:nvSpPr>
        <p:spPr/>
        <p:txBody>
          <a:bodyPr/>
          <a:lstStyle/>
          <a:p>
            <a:fld id="{6FDA7303-B271-4EAE-B14D-74509372C3B1}" type="datetimeFigureOut">
              <a:rPr lang="en-GB" smtClean="0"/>
              <a:t>30/10/2024</a:t>
            </a:fld>
            <a:endParaRPr lang="en-GB"/>
          </a:p>
        </p:txBody>
      </p:sp>
      <p:sp>
        <p:nvSpPr>
          <p:cNvPr id="5" name="Footer Placeholder 4">
            <a:extLst>
              <a:ext uri="{FF2B5EF4-FFF2-40B4-BE49-F238E27FC236}">
                <a16:creationId xmlns:a16="http://schemas.microsoft.com/office/drawing/2014/main" id="{2E856788-926E-46EE-AE79-7C3141737E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5234EB-960D-4AED-8514-D80F78E58130}"/>
              </a:ext>
            </a:extLst>
          </p:cNvPr>
          <p:cNvSpPr>
            <a:spLocks noGrp="1"/>
          </p:cNvSpPr>
          <p:nvPr>
            <p:ph type="sldNum" sz="quarter" idx="12"/>
          </p:nvPr>
        </p:nvSpPr>
        <p:spPr/>
        <p:txBody>
          <a:bodyPr/>
          <a:lstStyle/>
          <a:p>
            <a:fld id="{EAE6F4E6-6D25-439D-A82F-C5FBBAC42E74}" type="slidenum">
              <a:rPr lang="en-GB" smtClean="0"/>
              <a:t>‹#›</a:t>
            </a:fld>
            <a:endParaRPr lang="en-GB"/>
          </a:p>
        </p:txBody>
      </p:sp>
    </p:spTree>
    <p:extLst>
      <p:ext uri="{BB962C8B-B14F-4D97-AF65-F5344CB8AC3E}">
        <p14:creationId xmlns:p14="http://schemas.microsoft.com/office/powerpoint/2010/main" val="4125173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C91A3-2B12-4E92-AF75-419CB9A9E66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F8FD89-1B2B-4D5B-9878-1D07CA1A0E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F8129B-5C34-4C9D-98D4-76E4E1ECA1C7}"/>
              </a:ext>
            </a:extLst>
          </p:cNvPr>
          <p:cNvSpPr>
            <a:spLocks noGrp="1"/>
          </p:cNvSpPr>
          <p:nvPr>
            <p:ph type="dt" sz="half" idx="10"/>
          </p:nvPr>
        </p:nvSpPr>
        <p:spPr/>
        <p:txBody>
          <a:bodyPr/>
          <a:lstStyle/>
          <a:p>
            <a:fld id="{6FDA7303-B271-4EAE-B14D-74509372C3B1}" type="datetimeFigureOut">
              <a:rPr lang="en-GB" smtClean="0"/>
              <a:t>30/10/2024</a:t>
            </a:fld>
            <a:endParaRPr lang="en-GB"/>
          </a:p>
        </p:txBody>
      </p:sp>
      <p:sp>
        <p:nvSpPr>
          <p:cNvPr id="5" name="Footer Placeholder 4">
            <a:extLst>
              <a:ext uri="{FF2B5EF4-FFF2-40B4-BE49-F238E27FC236}">
                <a16:creationId xmlns:a16="http://schemas.microsoft.com/office/drawing/2014/main" id="{AF68CBD9-67F4-4E5C-99F5-EEF11CE64C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F46741-CA64-4A82-8236-07A1C420A085}"/>
              </a:ext>
            </a:extLst>
          </p:cNvPr>
          <p:cNvSpPr>
            <a:spLocks noGrp="1"/>
          </p:cNvSpPr>
          <p:nvPr>
            <p:ph type="sldNum" sz="quarter" idx="12"/>
          </p:nvPr>
        </p:nvSpPr>
        <p:spPr/>
        <p:txBody>
          <a:bodyPr/>
          <a:lstStyle/>
          <a:p>
            <a:fld id="{EAE6F4E6-6D25-439D-A82F-C5FBBAC42E74}" type="slidenum">
              <a:rPr lang="en-GB" smtClean="0"/>
              <a:t>‹#›</a:t>
            </a:fld>
            <a:endParaRPr lang="en-GB"/>
          </a:p>
        </p:txBody>
      </p:sp>
    </p:spTree>
    <p:extLst>
      <p:ext uri="{BB962C8B-B14F-4D97-AF65-F5344CB8AC3E}">
        <p14:creationId xmlns:p14="http://schemas.microsoft.com/office/powerpoint/2010/main" val="3178729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272E2C-93EC-48C5-AF3C-3F74718B1F4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6A3491-B2F5-4912-914A-CE728B0FEB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8924AD-6C91-454D-8D89-F6D570ACCD94}"/>
              </a:ext>
            </a:extLst>
          </p:cNvPr>
          <p:cNvSpPr>
            <a:spLocks noGrp="1"/>
          </p:cNvSpPr>
          <p:nvPr>
            <p:ph type="dt" sz="half" idx="10"/>
          </p:nvPr>
        </p:nvSpPr>
        <p:spPr/>
        <p:txBody>
          <a:bodyPr/>
          <a:lstStyle/>
          <a:p>
            <a:fld id="{6FDA7303-B271-4EAE-B14D-74509372C3B1}" type="datetimeFigureOut">
              <a:rPr lang="en-GB" smtClean="0"/>
              <a:t>30/10/2024</a:t>
            </a:fld>
            <a:endParaRPr lang="en-GB"/>
          </a:p>
        </p:txBody>
      </p:sp>
      <p:sp>
        <p:nvSpPr>
          <p:cNvPr id="5" name="Footer Placeholder 4">
            <a:extLst>
              <a:ext uri="{FF2B5EF4-FFF2-40B4-BE49-F238E27FC236}">
                <a16:creationId xmlns:a16="http://schemas.microsoft.com/office/drawing/2014/main" id="{2463F53D-5D46-43DD-A7AB-F9218456A3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F6485A-B01C-4B1D-B952-A765FEFB0B38}"/>
              </a:ext>
            </a:extLst>
          </p:cNvPr>
          <p:cNvSpPr>
            <a:spLocks noGrp="1"/>
          </p:cNvSpPr>
          <p:nvPr>
            <p:ph type="sldNum" sz="quarter" idx="12"/>
          </p:nvPr>
        </p:nvSpPr>
        <p:spPr/>
        <p:txBody>
          <a:bodyPr/>
          <a:lstStyle/>
          <a:p>
            <a:fld id="{EAE6F4E6-6D25-439D-A82F-C5FBBAC42E74}" type="slidenum">
              <a:rPr lang="en-GB" smtClean="0"/>
              <a:t>‹#›</a:t>
            </a:fld>
            <a:endParaRPr lang="en-GB"/>
          </a:p>
        </p:txBody>
      </p:sp>
    </p:spTree>
    <p:extLst>
      <p:ext uri="{BB962C8B-B14F-4D97-AF65-F5344CB8AC3E}">
        <p14:creationId xmlns:p14="http://schemas.microsoft.com/office/powerpoint/2010/main" val="624639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160CC-485D-4E6B-BBC6-30D4F31CB8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5F6B327-84F5-4790-AA9F-7465C76A35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08FC8F-CE29-44F2-99D2-D1F2FD417E95}"/>
              </a:ext>
            </a:extLst>
          </p:cNvPr>
          <p:cNvSpPr>
            <a:spLocks noGrp="1"/>
          </p:cNvSpPr>
          <p:nvPr>
            <p:ph type="dt" sz="half" idx="10"/>
          </p:nvPr>
        </p:nvSpPr>
        <p:spPr/>
        <p:txBody>
          <a:bodyPr/>
          <a:lstStyle/>
          <a:p>
            <a:fld id="{6FDA7303-B271-4EAE-B14D-74509372C3B1}" type="datetimeFigureOut">
              <a:rPr lang="en-GB" smtClean="0"/>
              <a:t>30/10/2024</a:t>
            </a:fld>
            <a:endParaRPr lang="en-GB"/>
          </a:p>
        </p:txBody>
      </p:sp>
      <p:sp>
        <p:nvSpPr>
          <p:cNvPr id="5" name="Footer Placeholder 4">
            <a:extLst>
              <a:ext uri="{FF2B5EF4-FFF2-40B4-BE49-F238E27FC236}">
                <a16:creationId xmlns:a16="http://schemas.microsoft.com/office/drawing/2014/main" id="{9D4365C5-9566-4662-91C6-0D02ABEB87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1273FC-965D-4814-BD52-5EBE6686A158}"/>
              </a:ext>
            </a:extLst>
          </p:cNvPr>
          <p:cNvSpPr>
            <a:spLocks noGrp="1"/>
          </p:cNvSpPr>
          <p:nvPr>
            <p:ph type="sldNum" sz="quarter" idx="12"/>
          </p:nvPr>
        </p:nvSpPr>
        <p:spPr/>
        <p:txBody>
          <a:bodyPr/>
          <a:lstStyle/>
          <a:p>
            <a:fld id="{EAE6F4E6-6D25-439D-A82F-C5FBBAC42E74}" type="slidenum">
              <a:rPr lang="en-GB" smtClean="0"/>
              <a:t>‹#›</a:t>
            </a:fld>
            <a:endParaRPr lang="en-GB"/>
          </a:p>
        </p:txBody>
      </p:sp>
    </p:spTree>
    <p:extLst>
      <p:ext uri="{BB962C8B-B14F-4D97-AF65-F5344CB8AC3E}">
        <p14:creationId xmlns:p14="http://schemas.microsoft.com/office/powerpoint/2010/main" val="2546099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562F3-E779-4644-A4C2-2FEE9204D1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EA06378-8D02-4BD8-899E-C9A832C51E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639973-AD87-4A68-A843-F4EAC40DCF1A}"/>
              </a:ext>
            </a:extLst>
          </p:cNvPr>
          <p:cNvSpPr>
            <a:spLocks noGrp="1"/>
          </p:cNvSpPr>
          <p:nvPr>
            <p:ph type="dt" sz="half" idx="10"/>
          </p:nvPr>
        </p:nvSpPr>
        <p:spPr/>
        <p:txBody>
          <a:bodyPr/>
          <a:lstStyle/>
          <a:p>
            <a:fld id="{6FDA7303-B271-4EAE-B14D-74509372C3B1}" type="datetimeFigureOut">
              <a:rPr lang="en-GB" smtClean="0"/>
              <a:t>30/10/2024</a:t>
            </a:fld>
            <a:endParaRPr lang="en-GB"/>
          </a:p>
        </p:txBody>
      </p:sp>
      <p:sp>
        <p:nvSpPr>
          <p:cNvPr id="5" name="Footer Placeholder 4">
            <a:extLst>
              <a:ext uri="{FF2B5EF4-FFF2-40B4-BE49-F238E27FC236}">
                <a16:creationId xmlns:a16="http://schemas.microsoft.com/office/drawing/2014/main" id="{821B3494-21D8-4E8E-A5A7-5234CEE97F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69754C-F45D-42F9-8F7D-5E61F553BF96}"/>
              </a:ext>
            </a:extLst>
          </p:cNvPr>
          <p:cNvSpPr>
            <a:spLocks noGrp="1"/>
          </p:cNvSpPr>
          <p:nvPr>
            <p:ph type="sldNum" sz="quarter" idx="12"/>
          </p:nvPr>
        </p:nvSpPr>
        <p:spPr/>
        <p:txBody>
          <a:bodyPr/>
          <a:lstStyle/>
          <a:p>
            <a:fld id="{EAE6F4E6-6D25-439D-A82F-C5FBBAC42E74}" type="slidenum">
              <a:rPr lang="en-GB" smtClean="0"/>
              <a:t>‹#›</a:t>
            </a:fld>
            <a:endParaRPr lang="en-GB"/>
          </a:p>
        </p:txBody>
      </p:sp>
    </p:spTree>
    <p:extLst>
      <p:ext uri="{BB962C8B-B14F-4D97-AF65-F5344CB8AC3E}">
        <p14:creationId xmlns:p14="http://schemas.microsoft.com/office/powerpoint/2010/main" val="937483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C1F10-55CA-4F7E-9129-86FDE01294B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537440-5B28-4648-B0B1-B5838951FE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9790CE9-BD9F-4A12-AB1F-B6D4E36BF8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33D4EA8-B8E2-474F-BB43-0D04FDF5C4D0}"/>
              </a:ext>
            </a:extLst>
          </p:cNvPr>
          <p:cNvSpPr>
            <a:spLocks noGrp="1"/>
          </p:cNvSpPr>
          <p:nvPr>
            <p:ph type="dt" sz="half" idx="10"/>
          </p:nvPr>
        </p:nvSpPr>
        <p:spPr/>
        <p:txBody>
          <a:bodyPr/>
          <a:lstStyle/>
          <a:p>
            <a:fld id="{6FDA7303-B271-4EAE-B14D-74509372C3B1}" type="datetimeFigureOut">
              <a:rPr lang="en-GB" smtClean="0"/>
              <a:t>30/10/2024</a:t>
            </a:fld>
            <a:endParaRPr lang="en-GB"/>
          </a:p>
        </p:txBody>
      </p:sp>
      <p:sp>
        <p:nvSpPr>
          <p:cNvPr id="6" name="Footer Placeholder 5">
            <a:extLst>
              <a:ext uri="{FF2B5EF4-FFF2-40B4-BE49-F238E27FC236}">
                <a16:creationId xmlns:a16="http://schemas.microsoft.com/office/drawing/2014/main" id="{62E78CDA-CC0C-40CE-BF59-A048263118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6094F7-6642-4BE4-BF42-14BC743B8BEC}"/>
              </a:ext>
            </a:extLst>
          </p:cNvPr>
          <p:cNvSpPr>
            <a:spLocks noGrp="1"/>
          </p:cNvSpPr>
          <p:nvPr>
            <p:ph type="sldNum" sz="quarter" idx="12"/>
          </p:nvPr>
        </p:nvSpPr>
        <p:spPr/>
        <p:txBody>
          <a:bodyPr/>
          <a:lstStyle/>
          <a:p>
            <a:fld id="{EAE6F4E6-6D25-439D-A82F-C5FBBAC42E74}" type="slidenum">
              <a:rPr lang="en-GB" smtClean="0"/>
              <a:t>‹#›</a:t>
            </a:fld>
            <a:endParaRPr lang="en-GB"/>
          </a:p>
        </p:txBody>
      </p:sp>
    </p:spTree>
    <p:extLst>
      <p:ext uri="{BB962C8B-B14F-4D97-AF65-F5344CB8AC3E}">
        <p14:creationId xmlns:p14="http://schemas.microsoft.com/office/powerpoint/2010/main" val="1857223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5CEA-5ACA-4DB6-B622-0C6D74CFA06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BEBA2A-4726-4853-B6BD-D4D0118FBA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A509AD-164F-4A1C-A5B4-F30A5421E4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CEC7C03-72B0-44BA-A91F-3F5A163717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167759-1648-49A8-8233-8DCE2C6FA7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6506CC4-FA9B-4CA6-BC3A-4B66B1E3E255}"/>
              </a:ext>
            </a:extLst>
          </p:cNvPr>
          <p:cNvSpPr>
            <a:spLocks noGrp="1"/>
          </p:cNvSpPr>
          <p:nvPr>
            <p:ph type="dt" sz="half" idx="10"/>
          </p:nvPr>
        </p:nvSpPr>
        <p:spPr/>
        <p:txBody>
          <a:bodyPr/>
          <a:lstStyle/>
          <a:p>
            <a:fld id="{6FDA7303-B271-4EAE-B14D-74509372C3B1}" type="datetimeFigureOut">
              <a:rPr lang="en-GB" smtClean="0"/>
              <a:t>30/10/2024</a:t>
            </a:fld>
            <a:endParaRPr lang="en-GB"/>
          </a:p>
        </p:txBody>
      </p:sp>
      <p:sp>
        <p:nvSpPr>
          <p:cNvPr id="8" name="Footer Placeholder 7">
            <a:extLst>
              <a:ext uri="{FF2B5EF4-FFF2-40B4-BE49-F238E27FC236}">
                <a16:creationId xmlns:a16="http://schemas.microsoft.com/office/drawing/2014/main" id="{11FDB450-61AA-4962-B541-C5B25AB8622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54EBB18-6EA0-4399-9D4C-F77475A27215}"/>
              </a:ext>
            </a:extLst>
          </p:cNvPr>
          <p:cNvSpPr>
            <a:spLocks noGrp="1"/>
          </p:cNvSpPr>
          <p:nvPr>
            <p:ph type="sldNum" sz="quarter" idx="12"/>
          </p:nvPr>
        </p:nvSpPr>
        <p:spPr/>
        <p:txBody>
          <a:bodyPr/>
          <a:lstStyle/>
          <a:p>
            <a:fld id="{EAE6F4E6-6D25-439D-A82F-C5FBBAC42E74}" type="slidenum">
              <a:rPr lang="en-GB" smtClean="0"/>
              <a:t>‹#›</a:t>
            </a:fld>
            <a:endParaRPr lang="en-GB"/>
          </a:p>
        </p:txBody>
      </p:sp>
    </p:spTree>
    <p:extLst>
      <p:ext uri="{BB962C8B-B14F-4D97-AF65-F5344CB8AC3E}">
        <p14:creationId xmlns:p14="http://schemas.microsoft.com/office/powerpoint/2010/main" val="3398377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6BCF7-C09B-4C03-B763-0597B6540DB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4018BBB-D224-467A-9073-BEFD7CF2E6B1}"/>
              </a:ext>
            </a:extLst>
          </p:cNvPr>
          <p:cNvSpPr>
            <a:spLocks noGrp="1"/>
          </p:cNvSpPr>
          <p:nvPr>
            <p:ph type="dt" sz="half" idx="10"/>
          </p:nvPr>
        </p:nvSpPr>
        <p:spPr/>
        <p:txBody>
          <a:bodyPr/>
          <a:lstStyle/>
          <a:p>
            <a:fld id="{6FDA7303-B271-4EAE-B14D-74509372C3B1}" type="datetimeFigureOut">
              <a:rPr lang="en-GB" smtClean="0"/>
              <a:t>30/10/2024</a:t>
            </a:fld>
            <a:endParaRPr lang="en-GB"/>
          </a:p>
        </p:txBody>
      </p:sp>
      <p:sp>
        <p:nvSpPr>
          <p:cNvPr id="4" name="Footer Placeholder 3">
            <a:extLst>
              <a:ext uri="{FF2B5EF4-FFF2-40B4-BE49-F238E27FC236}">
                <a16:creationId xmlns:a16="http://schemas.microsoft.com/office/drawing/2014/main" id="{F7D98EF0-0A1D-47C5-B01A-874BAA68B35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6A581E2-F14E-484B-A38F-17B85CCDB418}"/>
              </a:ext>
            </a:extLst>
          </p:cNvPr>
          <p:cNvSpPr>
            <a:spLocks noGrp="1"/>
          </p:cNvSpPr>
          <p:nvPr>
            <p:ph type="sldNum" sz="quarter" idx="12"/>
          </p:nvPr>
        </p:nvSpPr>
        <p:spPr/>
        <p:txBody>
          <a:bodyPr/>
          <a:lstStyle/>
          <a:p>
            <a:fld id="{EAE6F4E6-6D25-439D-A82F-C5FBBAC42E74}" type="slidenum">
              <a:rPr lang="en-GB" smtClean="0"/>
              <a:t>‹#›</a:t>
            </a:fld>
            <a:endParaRPr lang="en-GB"/>
          </a:p>
        </p:txBody>
      </p:sp>
    </p:spTree>
    <p:extLst>
      <p:ext uri="{BB962C8B-B14F-4D97-AF65-F5344CB8AC3E}">
        <p14:creationId xmlns:p14="http://schemas.microsoft.com/office/powerpoint/2010/main" val="1229574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9B0EFC-B381-4529-83E7-4202C9113309}"/>
              </a:ext>
            </a:extLst>
          </p:cNvPr>
          <p:cNvSpPr>
            <a:spLocks noGrp="1"/>
          </p:cNvSpPr>
          <p:nvPr>
            <p:ph type="dt" sz="half" idx="10"/>
          </p:nvPr>
        </p:nvSpPr>
        <p:spPr/>
        <p:txBody>
          <a:bodyPr/>
          <a:lstStyle/>
          <a:p>
            <a:fld id="{6FDA7303-B271-4EAE-B14D-74509372C3B1}" type="datetimeFigureOut">
              <a:rPr lang="en-GB" smtClean="0"/>
              <a:t>30/10/2024</a:t>
            </a:fld>
            <a:endParaRPr lang="en-GB"/>
          </a:p>
        </p:txBody>
      </p:sp>
      <p:sp>
        <p:nvSpPr>
          <p:cNvPr id="3" name="Footer Placeholder 2">
            <a:extLst>
              <a:ext uri="{FF2B5EF4-FFF2-40B4-BE49-F238E27FC236}">
                <a16:creationId xmlns:a16="http://schemas.microsoft.com/office/drawing/2014/main" id="{B13A8F7A-956C-4E7D-B3BC-1757962B48C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905701-6E2D-49E5-88F2-41A32098B2EB}"/>
              </a:ext>
            </a:extLst>
          </p:cNvPr>
          <p:cNvSpPr>
            <a:spLocks noGrp="1"/>
          </p:cNvSpPr>
          <p:nvPr>
            <p:ph type="sldNum" sz="quarter" idx="12"/>
          </p:nvPr>
        </p:nvSpPr>
        <p:spPr/>
        <p:txBody>
          <a:bodyPr/>
          <a:lstStyle/>
          <a:p>
            <a:fld id="{EAE6F4E6-6D25-439D-A82F-C5FBBAC42E74}" type="slidenum">
              <a:rPr lang="en-GB" smtClean="0"/>
              <a:t>‹#›</a:t>
            </a:fld>
            <a:endParaRPr lang="en-GB"/>
          </a:p>
        </p:txBody>
      </p:sp>
    </p:spTree>
    <p:extLst>
      <p:ext uri="{BB962C8B-B14F-4D97-AF65-F5344CB8AC3E}">
        <p14:creationId xmlns:p14="http://schemas.microsoft.com/office/powerpoint/2010/main" val="188648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3365B-3535-4C0D-8F37-00385A60B6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DC12919-A60B-4662-AA75-90C9465D2A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C83DA8F-BC16-44AD-86CC-0F9830C721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879F9E-F3C4-485B-88FF-F63AD1B6E4CC}"/>
              </a:ext>
            </a:extLst>
          </p:cNvPr>
          <p:cNvSpPr>
            <a:spLocks noGrp="1"/>
          </p:cNvSpPr>
          <p:nvPr>
            <p:ph type="dt" sz="half" idx="10"/>
          </p:nvPr>
        </p:nvSpPr>
        <p:spPr/>
        <p:txBody>
          <a:bodyPr/>
          <a:lstStyle/>
          <a:p>
            <a:fld id="{6FDA7303-B271-4EAE-B14D-74509372C3B1}" type="datetimeFigureOut">
              <a:rPr lang="en-GB" smtClean="0"/>
              <a:t>30/10/2024</a:t>
            </a:fld>
            <a:endParaRPr lang="en-GB"/>
          </a:p>
        </p:txBody>
      </p:sp>
      <p:sp>
        <p:nvSpPr>
          <p:cNvPr id="6" name="Footer Placeholder 5">
            <a:extLst>
              <a:ext uri="{FF2B5EF4-FFF2-40B4-BE49-F238E27FC236}">
                <a16:creationId xmlns:a16="http://schemas.microsoft.com/office/drawing/2014/main" id="{D8933C60-29DA-403B-949C-83D326FD83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21301C-D9FF-43D0-A6EB-720B091A165A}"/>
              </a:ext>
            </a:extLst>
          </p:cNvPr>
          <p:cNvSpPr>
            <a:spLocks noGrp="1"/>
          </p:cNvSpPr>
          <p:nvPr>
            <p:ph type="sldNum" sz="quarter" idx="12"/>
          </p:nvPr>
        </p:nvSpPr>
        <p:spPr/>
        <p:txBody>
          <a:bodyPr/>
          <a:lstStyle/>
          <a:p>
            <a:fld id="{EAE6F4E6-6D25-439D-A82F-C5FBBAC42E74}" type="slidenum">
              <a:rPr lang="en-GB" smtClean="0"/>
              <a:t>‹#›</a:t>
            </a:fld>
            <a:endParaRPr lang="en-GB"/>
          </a:p>
        </p:txBody>
      </p:sp>
    </p:spTree>
    <p:extLst>
      <p:ext uri="{BB962C8B-B14F-4D97-AF65-F5344CB8AC3E}">
        <p14:creationId xmlns:p14="http://schemas.microsoft.com/office/powerpoint/2010/main" val="111109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5A251-3157-4ABD-A609-5088A2051B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89B6D68-6C19-4B85-8B09-A0AD579F24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CE2162-47D0-488D-8DD1-1510FE506B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BAE736-C8E2-4D05-9905-ADCE745B9FBE}"/>
              </a:ext>
            </a:extLst>
          </p:cNvPr>
          <p:cNvSpPr>
            <a:spLocks noGrp="1"/>
          </p:cNvSpPr>
          <p:nvPr>
            <p:ph type="dt" sz="half" idx="10"/>
          </p:nvPr>
        </p:nvSpPr>
        <p:spPr/>
        <p:txBody>
          <a:bodyPr/>
          <a:lstStyle/>
          <a:p>
            <a:fld id="{6FDA7303-B271-4EAE-B14D-74509372C3B1}" type="datetimeFigureOut">
              <a:rPr lang="en-GB" smtClean="0"/>
              <a:t>30/10/2024</a:t>
            </a:fld>
            <a:endParaRPr lang="en-GB"/>
          </a:p>
        </p:txBody>
      </p:sp>
      <p:sp>
        <p:nvSpPr>
          <p:cNvPr id="6" name="Footer Placeholder 5">
            <a:extLst>
              <a:ext uri="{FF2B5EF4-FFF2-40B4-BE49-F238E27FC236}">
                <a16:creationId xmlns:a16="http://schemas.microsoft.com/office/drawing/2014/main" id="{FE444D9C-D7D7-4EA8-BCB6-E03ED1A728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9F975F-D1DB-4BF8-8740-A6E82462E0EC}"/>
              </a:ext>
            </a:extLst>
          </p:cNvPr>
          <p:cNvSpPr>
            <a:spLocks noGrp="1"/>
          </p:cNvSpPr>
          <p:nvPr>
            <p:ph type="sldNum" sz="quarter" idx="12"/>
          </p:nvPr>
        </p:nvSpPr>
        <p:spPr/>
        <p:txBody>
          <a:bodyPr/>
          <a:lstStyle/>
          <a:p>
            <a:fld id="{EAE6F4E6-6D25-439D-A82F-C5FBBAC42E74}" type="slidenum">
              <a:rPr lang="en-GB" smtClean="0"/>
              <a:t>‹#›</a:t>
            </a:fld>
            <a:endParaRPr lang="en-GB"/>
          </a:p>
        </p:txBody>
      </p:sp>
    </p:spTree>
    <p:extLst>
      <p:ext uri="{BB962C8B-B14F-4D97-AF65-F5344CB8AC3E}">
        <p14:creationId xmlns:p14="http://schemas.microsoft.com/office/powerpoint/2010/main" val="3825772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B7888B-F13D-4E3F-9EB9-18447AFA4D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3AED74-D1A5-4F7E-B65B-B621E92208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3D5664-D6AE-43BA-ACFA-9095230838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A7303-B271-4EAE-B14D-74509372C3B1}" type="datetimeFigureOut">
              <a:rPr lang="en-GB" smtClean="0"/>
              <a:t>30/10/2024</a:t>
            </a:fld>
            <a:endParaRPr lang="en-GB"/>
          </a:p>
        </p:txBody>
      </p:sp>
      <p:sp>
        <p:nvSpPr>
          <p:cNvPr id="5" name="Footer Placeholder 4">
            <a:extLst>
              <a:ext uri="{FF2B5EF4-FFF2-40B4-BE49-F238E27FC236}">
                <a16:creationId xmlns:a16="http://schemas.microsoft.com/office/drawing/2014/main" id="{BC07D221-7D4E-414D-984F-FAC3F79B8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6EDB073-9B09-482C-AB63-9BFFA49241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6F4E6-6D25-439D-A82F-C5FBBAC42E74}" type="slidenum">
              <a:rPr lang="en-GB" smtClean="0"/>
              <a:t>‹#›</a:t>
            </a:fld>
            <a:endParaRPr lang="en-GB"/>
          </a:p>
        </p:txBody>
      </p:sp>
    </p:spTree>
    <p:extLst>
      <p:ext uri="{BB962C8B-B14F-4D97-AF65-F5344CB8AC3E}">
        <p14:creationId xmlns:p14="http://schemas.microsoft.com/office/powerpoint/2010/main" val="2050458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learn.ed.ac.uk/ultra/courses/_84479_1/cl/outline" TargetMode="External"/><Relationship Id="rId2" Type="http://schemas.openxmlformats.org/officeDocument/2006/relationships/hyperlink" Target="mailto:edpgdep@ed.ac.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edpgdep@ed.ac.uk" TargetMode="External"/><Relationship Id="rId2" Type="http://schemas.openxmlformats.org/officeDocument/2006/relationships/hyperlink" Target="mailto:sue.chapman@ed.ac.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9850A-8846-483F-9737-9B3CBAD9D579}"/>
              </a:ext>
            </a:extLst>
          </p:cNvPr>
          <p:cNvSpPr>
            <a:spLocks noGrp="1"/>
          </p:cNvSpPr>
          <p:nvPr>
            <p:ph type="ctrTitle"/>
          </p:nvPr>
        </p:nvSpPr>
        <p:spPr/>
        <p:txBody>
          <a:bodyPr/>
          <a:lstStyle/>
          <a:p>
            <a:r>
              <a:rPr lang="en-GB" dirty="0"/>
              <a:t>PGDE Primary</a:t>
            </a:r>
          </a:p>
        </p:txBody>
      </p:sp>
      <p:sp>
        <p:nvSpPr>
          <p:cNvPr id="3" name="Subtitle 2">
            <a:extLst>
              <a:ext uri="{FF2B5EF4-FFF2-40B4-BE49-F238E27FC236}">
                <a16:creationId xmlns:a16="http://schemas.microsoft.com/office/drawing/2014/main" id="{463E9241-98CD-4F3E-882F-E7F22E83873F}"/>
              </a:ext>
            </a:extLst>
          </p:cNvPr>
          <p:cNvSpPr>
            <a:spLocks noGrp="1"/>
          </p:cNvSpPr>
          <p:nvPr>
            <p:ph type="subTitle" idx="1"/>
          </p:nvPr>
        </p:nvSpPr>
        <p:spPr/>
        <p:txBody>
          <a:bodyPr>
            <a:normAutofit lnSpcReduction="10000"/>
          </a:bodyPr>
          <a:lstStyle/>
          <a:p>
            <a:r>
              <a:rPr lang="en-GB" dirty="0"/>
              <a:t>Teaching in School 1</a:t>
            </a:r>
          </a:p>
          <a:p>
            <a:endParaRPr lang="en-GB" dirty="0"/>
          </a:p>
          <a:p>
            <a:r>
              <a:rPr lang="en-GB" dirty="0"/>
              <a:t>PGDE Primary Programme Team</a:t>
            </a:r>
          </a:p>
          <a:p>
            <a:r>
              <a:rPr lang="en-GB" dirty="0"/>
              <a:t>October 2024</a:t>
            </a:r>
          </a:p>
        </p:txBody>
      </p:sp>
    </p:spTree>
    <p:extLst>
      <p:ext uri="{BB962C8B-B14F-4D97-AF65-F5344CB8AC3E}">
        <p14:creationId xmlns:p14="http://schemas.microsoft.com/office/powerpoint/2010/main" val="1817791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4E13FEF-4641-492C-A5FA-AA783FA5763E}"/>
              </a:ext>
            </a:extLst>
          </p:cNvPr>
          <p:cNvPicPr>
            <a:picLocks noChangeAspect="1"/>
          </p:cNvPicPr>
          <p:nvPr/>
        </p:nvPicPr>
        <p:blipFill>
          <a:blip r:embed="rId2"/>
          <a:stretch>
            <a:fillRect/>
          </a:stretch>
        </p:blipFill>
        <p:spPr>
          <a:xfrm>
            <a:off x="3018408" y="396149"/>
            <a:ext cx="5921406" cy="6065702"/>
          </a:xfrm>
          <a:prstGeom prst="rect">
            <a:avLst/>
          </a:prstGeom>
        </p:spPr>
      </p:pic>
    </p:spTree>
    <p:extLst>
      <p:ext uri="{BB962C8B-B14F-4D97-AF65-F5344CB8AC3E}">
        <p14:creationId xmlns:p14="http://schemas.microsoft.com/office/powerpoint/2010/main" val="515687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3674D-D4A4-497B-98BB-C7BD981F90B3}"/>
              </a:ext>
            </a:extLst>
          </p:cNvPr>
          <p:cNvSpPr>
            <a:spLocks noGrp="1"/>
          </p:cNvSpPr>
          <p:nvPr>
            <p:ph type="title"/>
          </p:nvPr>
        </p:nvSpPr>
        <p:spPr/>
        <p:txBody>
          <a:bodyPr/>
          <a:lstStyle/>
          <a:p>
            <a:r>
              <a:rPr lang="en-GB" dirty="0"/>
              <a:t>Documents</a:t>
            </a:r>
          </a:p>
        </p:txBody>
      </p:sp>
      <p:sp>
        <p:nvSpPr>
          <p:cNvPr id="3" name="Content Placeholder 2">
            <a:extLst>
              <a:ext uri="{FF2B5EF4-FFF2-40B4-BE49-F238E27FC236}">
                <a16:creationId xmlns:a16="http://schemas.microsoft.com/office/drawing/2014/main" id="{8E291EBC-A23E-46A5-8A32-BE83D2226A0C}"/>
              </a:ext>
            </a:extLst>
          </p:cNvPr>
          <p:cNvSpPr>
            <a:spLocks noGrp="1"/>
          </p:cNvSpPr>
          <p:nvPr>
            <p:ph idx="1"/>
          </p:nvPr>
        </p:nvSpPr>
        <p:spPr/>
        <p:txBody>
          <a:bodyPr/>
          <a:lstStyle/>
          <a:p>
            <a:pPr marL="0" indent="0">
              <a:buNone/>
            </a:pPr>
            <a:r>
              <a:rPr lang="en-GB" dirty="0"/>
              <a:t>Assessment form – held by tutor on OneDrive and link sent to you. Working document – we don’t assess at the point of the tutor visit.</a:t>
            </a:r>
          </a:p>
          <a:p>
            <a:pPr marL="0" indent="0">
              <a:buNone/>
            </a:pPr>
            <a:endParaRPr lang="en-GB" dirty="0"/>
          </a:p>
          <a:p>
            <a:pPr marL="0" indent="0">
              <a:buNone/>
            </a:pPr>
            <a:r>
              <a:rPr lang="en-GB" dirty="0"/>
              <a:t>Teaching File</a:t>
            </a:r>
          </a:p>
          <a:p>
            <a:pPr marL="0" indent="0">
              <a:buNone/>
            </a:pPr>
            <a:r>
              <a:rPr lang="en-GB" dirty="0"/>
              <a:t>Lesson Plans and Sequence plans (with Assessment of Learning and Evaluation of Teaching completed)</a:t>
            </a:r>
          </a:p>
          <a:p>
            <a:pPr marL="0" indent="0">
              <a:buNone/>
            </a:pPr>
            <a:r>
              <a:rPr lang="en-GB" dirty="0"/>
              <a:t>Record of Professional Learning – weekly target setting document</a:t>
            </a:r>
          </a:p>
          <a:p>
            <a:pPr marL="0" indent="0">
              <a:buNone/>
            </a:pPr>
            <a:r>
              <a:rPr lang="en-GB" dirty="0"/>
              <a:t>Weekly reflection (linked to reading)</a:t>
            </a:r>
          </a:p>
          <a:p>
            <a:pPr marL="0" indent="0">
              <a:buNone/>
            </a:pPr>
            <a:r>
              <a:rPr lang="en-GB" dirty="0"/>
              <a:t>Weekly written feedback from Mentor Teacher</a:t>
            </a:r>
          </a:p>
          <a:p>
            <a:pPr marL="0" indent="0">
              <a:buNone/>
            </a:pPr>
            <a:endParaRPr lang="en-GB" dirty="0"/>
          </a:p>
        </p:txBody>
      </p:sp>
    </p:spTree>
    <p:extLst>
      <p:ext uri="{BB962C8B-B14F-4D97-AF65-F5344CB8AC3E}">
        <p14:creationId xmlns:p14="http://schemas.microsoft.com/office/powerpoint/2010/main" val="2140025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DD55A-021E-4CE1-8B90-E82D1212BE97}"/>
              </a:ext>
            </a:extLst>
          </p:cNvPr>
          <p:cNvSpPr>
            <a:spLocks noGrp="1"/>
          </p:cNvSpPr>
          <p:nvPr>
            <p:ph type="title"/>
          </p:nvPr>
        </p:nvSpPr>
        <p:spPr/>
        <p:txBody>
          <a:bodyPr/>
          <a:lstStyle/>
          <a:p>
            <a:r>
              <a:rPr lang="en-GB" dirty="0"/>
              <a:t>Notes on Assessment</a:t>
            </a:r>
          </a:p>
        </p:txBody>
      </p:sp>
      <p:sp>
        <p:nvSpPr>
          <p:cNvPr id="3" name="Content Placeholder 2">
            <a:extLst>
              <a:ext uri="{FF2B5EF4-FFF2-40B4-BE49-F238E27FC236}">
                <a16:creationId xmlns:a16="http://schemas.microsoft.com/office/drawing/2014/main" id="{BBFA6F23-AFA6-498C-BC86-2F5E8CC1D2C2}"/>
              </a:ext>
            </a:extLst>
          </p:cNvPr>
          <p:cNvSpPr>
            <a:spLocks noGrp="1"/>
          </p:cNvSpPr>
          <p:nvPr>
            <p:ph idx="1"/>
          </p:nvPr>
        </p:nvSpPr>
        <p:spPr/>
        <p:txBody>
          <a:bodyPr/>
          <a:lstStyle/>
          <a:p>
            <a:r>
              <a:rPr lang="en-GB" dirty="0"/>
              <a:t>Language – students are ‘on the trajectory to pass’ or a cause for concern has been noted because they are not. </a:t>
            </a:r>
          </a:p>
          <a:p>
            <a:r>
              <a:rPr lang="en-GB" dirty="0"/>
              <a:t>If you have a concern about a student’s progress, please discus with the Placement Tutor – we have a cause for concern form/Action plan to be completed and recorded.</a:t>
            </a:r>
          </a:p>
          <a:p>
            <a:r>
              <a:rPr lang="en-GB" dirty="0"/>
              <a:t>Progress Check – very short document to be completed at the end of Week 3 by both Mentor Teacher and Placement Tutor.</a:t>
            </a:r>
          </a:p>
        </p:txBody>
      </p:sp>
    </p:spTree>
    <p:extLst>
      <p:ext uri="{BB962C8B-B14F-4D97-AF65-F5344CB8AC3E}">
        <p14:creationId xmlns:p14="http://schemas.microsoft.com/office/powerpoint/2010/main" val="579367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EB38D-6671-4B65-BAF0-CDD616F11A77}"/>
              </a:ext>
            </a:extLst>
          </p:cNvPr>
          <p:cNvSpPr>
            <a:spLocks noGrp="1"/>
          </p:cNvSpPr>
          <p:nvPr>
            <p:ph type="title"/>
          </p:nvPr>
        </p:nvSpPr>
        <p:spPr/>
        <p:txBody>
          <a:bodyPr/>
          <a:lstStyle/>
          <a:p>
            <a:r>
              <a:rPr lang="en-GB" dirty="0"/>
              <a:t>Questions?</a:t>
            </a:r>
          </a:p>
        </p:txBody>
      </p:sp>
      <p:sp>
        <p:nvSpPr>
          <p:cNvPr id="3" name="Content Placeholder 2">
            <a:extLst>
              <a:ext uri="{FF2B5EF4-FFF2-40B4-BE49-F238E27FC236}">
                <a16:creationId xmlns:a16="http://schemas.microsoft.com/office/drawing/2014/main" id="{97AB42E6-C048-4A62-8ADE-96416A250596}"/>
              </a:ext>
            </a:extLst>
          </p:cNvPr>
          <p:cNvSpPr>
            <a:spLocks noGrp="1"/>
          </p:cNvSpPr>
          <p:nvPr>
            <p:ph idx="1"/>
          </p:nvPr>
        </p:nvSpPr>
        <p:spPr/>
        <p:txBody>
          <a:bodyPr/>
          <a:lstStyle/>
          <a:p>
            <a:r>
              <a:rPr lang="en-GB" dirty="0"/>
              <a:t>One for you – what else would be helpful here to support YOU as you support our students? </a:t>
            </a:r>
          </a:p>
        </p:txBody>
      </p:sp>
    </p:spTree>
    <p:extLst>
      <p:ext uri="{BB962C8B-B14F-4D97-AF65-F5344CB8AC3E}">
        <p14:creationId xmlns:p14="http://schemas.microsoft.com/office/powerpoint/2010/main" val="3234491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D2141-CA34-4C32-905C-8A53B3F21B2C}"/>
              </a:ext>
            </a:extLst>
          </p:cNvPr>
          <p:cNvSpPr>
            <a:spLocks noGrp="1"/>
          </p:cNvSpPr>
          <p:nvPr>
            <p:ph type="title"/>
          </p:nvPr>
        </p:nvSpPr>
        <p:spPr/>
        <p:txBody>
          <a:bodyPr/>
          <a:lstStyle/>
          <a:p>
            <a:r>
              <a:rPr lang="en-GB" dirty="0"/>
              <a:t>Overview</a:t>
            </a:r>
          </a:p>
        </p:txBody>
      </p:sp>
      <p:sp>
        <p:nvSpPr>
          <p:cNvPr id="3" name="Content Placeholder 2">
            <a:extLst>
              <a:ext uri="{FF2B5EF4-FFF2-40B4-BE49-F238E27FC236}">
                <a16:creationId xmlns:a16="http://schemas.microsoft.com/office/drawing/2014/main" id="{3BD7C1FB-C027-47A3-9426-ECFA599870C9}"/>
              </a:ext>
            </a:extLst>
          </p:cNvPr>
          <p:cNvSpPr>
            <a:spLocks noGrp="1"/>
          </p:cNvSpPr>
          <p:nvPr>
            <p:ph idx="1"/>
          </p:nvPr>
        </p:nvSpPr>
        <p:spPr/>
        <p:txBody>
          <a:bodyPr/>
          <a:lstStyle/>
          <a:p>
            <a:r>
              <a:rPr lang="en-GB" dirty="0"/>
              <a:t>Learning Outcomes</a:t>
            </a:r>
          </a:p>
          <a:p>
            <a:r>
              <a:rPr lang="en-GB" dirty="0"/>
              <a:t>Materials</a:t>
            </a:r>
          </a:p>
          <a:p>
            <a:r>
              <a:rPr lang="en-GB" dirty="0"/>
              <a:t>People Involved</a:t>
            </a:r>
          </a:p>
          <a:p>
            <a:r>
              <a:rPr lang="en-GB" dirty="0"/>
              <a:t>Placement Tutor role</a:t>
            </a:r>
          </a:p>
          <a:p>
            <a:r>
              <a:rPr lang="en-GB" dirty="0"/>
              <a:t>Key points</a:t>
            </a:r>
          </a:p>
          <a:p>
            <a:r>
              <a:rPr lang="en-GB" dirty="0"/>
              <a:t>Planning</a:t>
            </a:r>
          </a:p>
          <a:p>
            <a:endParaRPr lang="en-GB" dirty="0"/>
          </a:p>
        </p:txBody>
      </p:sp>
    </p:spTree>
    <p:extLst>
      <p:ext uri="{BB962C8B-B14F-4D97-AF65-F5344CB8AC3E}">
        <p14:creationId xmlns:p14="http://schemas.microsoft.com/office/powerpoint/2010/main" val="188802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3D04A-3FEC-4DFD-90FE-59AA71D87D0A}"/>
              </a:ext>
            </a:extLst>
          </p:cNvPr>
          <p:cNvSpPr>
            <a:spLocks noGrp="1"/>
          </p:cNvSpPr>
          <p:nvPr>
            <p:ph type="title"/>
          </p:nvPr>
        </p:nvSpPr>
        <p:spPr/>
        <p:txBody>
          <a:bodyPr/>
          <a:lstStyle/>
          <a:p>
            <a:r>
              <a:rPr lang="en-GB" dirty="0"/>
              <a:t>Learning Outcomes</a:t>
            </a:r>
          </a:p>
        </p:txBody>
      </p:sp>
      <p:sp>
        <p:nvSpPr>
          <p:cNvPr id="3" name="Content Placeholder 2">
            <a:extLst>
              <a:ext uri="{FF2B5EF4-FFF2-40B4-BE49-F238E27FC236}">
                <a16:creationId xmlns:a16="http://schemas.microsoft.com/office/drawing/2014/main" id="{90A96220-EF31-4426-904A-9A34A757823F}"/>
              </a:ext>
            </a:extLst>
          </p:cNvPr>
          <p:cNvSpPr>
            <a:spLocks noGrp="1"/>
          </p:cNvSpPr>
          <p:nvPr>
            <p:ph idx="1"/>
          </p:nvPr>
        </p:nvSpPr>
        <p:spPr/>
        <p:txBody>
          <a:bodyPr>
            <a:normAutofit fontScale="85000" lnSpcReduction="20000"/>
          </a:bodyPr>
          <a:lstStyle/>
          <a:p>
            <a:pPr marL="0" indent="0">
              <a:buNone/>
            </a:pPr>
            <a:r>
              <a:rPr lang="en-GB" dirty="0"/>
              <a:t>On successful completion of this course, you should be able to:</a:t>
            </a:r>
          </a:p>
          <a:p>
            <a:pPr marL="0" indent="0">
              <a:buNone/>
            </a:pPr>
            <a:endParaRPr lang="en-GB" dirty="0"/>
          </a:p>
          <a:p>
            <a:r>
              <a:rPr lang="en-GB" dirty="0"/>
              <a:t>Apply knowledge and understanding of appropriate </a:t>
            </a:r>
            <a:r>
              <a:rPr lang="en-GB" b="1" dirty="0"/>
              <a:t>curricular</a:t>
            </a:r>
            <a:r>
              <a:rPr lang="en-GB" dirty="0"/>
              <a:t> content to </a:t>
            </a:r>
            <a:r>
              <a:rPr lang="en-GB" b="1" dirty="0"/>
              <a:t>plan purposeful learning </a:t>
            </a:r>
            <a:r>
              <a:rPr lang="en-GB" dirty="0"/>
              <a:t>for children</a:t>
            </a:r>
          </a:p>
          <a:p>
            <a:r>
              <a:rPr lang="en-GB" dirty="0"/>
              <a:t>Apply knowledge, skills, and understanding of </a:t>
            </a:r>
            <a:r>
              <a:rPr lang="en-GB" b="1" dirty="0"/>
              <a:t>pedagogy</a:t>
            </a:r>
            <a:r>
              <a:rPr lang="en-GB" dirty="0"/>
              <a:t> when teaching </a:t>
            </a:r>
            <a:r>
              <a:rPr lang="en-GB" b="1" dirty="0"/>
              <a:t>small groups and whole classes</a:t>
            </a:r>
          </a:p>
          <a:p>
            <a:r>
              <a:rPr lang="en-GB" dirty="0"/>
              <a:t>Engage in </a:t>
            </a:r>
            <a:r>
              <a:rPr lang="en-GB" b="1" dirty="0"/>
              <a:t>reflective and reflexive praxis </a:t>
            </a:r>
            <a:r>
              <a:rPr lang="en-GB" dirty="0"/>
              <a:t>to ensure how, why and what we teach aligns with our individual and collective professional values and action</a:t>
            </a:r>
          </a:p>
          <a:p>
            <a:r>
              <a:rPr lang="en-GB" dirty="0"/>
              <a:t>Use a range of </a:t>
            </a:r>
            <a:r>
              <a:rPr lang="en-GB" b="1" dirty="0"/>
              <a:t>communication skills </a:t>
            </a:r>
            <a:r>
              <a:rPr lang="en-GB" dirty="0"/>
              <a:t>to professionally interact with children and sustain learning conversations</a:t>
            </a:r>
          </a:p>
          <a:p>
            <a:r>
              <a:rPr lang="en-GB" dirty="0"/>
              <a:t>Work </a:t>
            </a:r>
            <a:r>
              <a:rPr lang="en-GB" b="1" dirty="0"/>
              <a:t>collaboratively</a:t>
            </a:r>
            <a:r>
              <a:rPr lang="en-GB" dirty="0"/>
              <a:t> under guidance in a collaborative relationship with qualified practitioners and other student teachers</a:t>
            </a:r>
          </a:p>
        </p:txBody>
      </p:sp>
    </p:spTree>
    <p:extLst>
      <p:ext uri="{BB962C8B-B14F-4D97-AF65-F5344CB8AC3E}">
        <p14:creationId xmlns:p14="http://schemas.microsoft.com/office/powerpoint/2010/main" val="2279641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4B81B-E055-4CFE-BED4-0E36C8BA0FD4}"/>
              </a:ext>
            </a:extLst>
          </p:cNvPr>
          <p:cNvSpPr>
            <a:spLocks noGrp="1"/>
          </p:cNvSpPr>
          <p:nvPr>
            <p:ph type="title"/>
          </p:nvPr>
        </p:nvSpPr>
        <p:spPr/>
        <p:txBody>
          <a:bodyPr/>
          <a:lstStyle/>
          <a:p>
            <a:r>
              <a:rPr lang="en-GB" dirty="0"/>
              <a:t>Materials</a:t>
            </a:r>
          </a:p>
        </p:txBody>
      </p:sp>
      <p:sp>
        <p:nvSpPr>
          <p:cNvPr id="3" name="Content Placeholder 2">
            <a:extLst>
              <a:ext uri="{FF2B5EF4-FFF2-40B4-BE49-F238E27FC236}">
                <a16:creationId xmlns:a16="http://schemas.microsoft.com/office/drawing/2014/main" id="{F5C8B5A1-6EDD-4ED1-AC86-F8057EDCA51C}"/>
              </a:ext>
            </a:extLst>
          </p:cNvPr>
          <p:cNvSpPr>
            <a:spLocks noGrp="1"/>
          </p:cNvSpPr>
          <p:nvPr>
            <p:ph idx="1"/>
          </p:nvPr>
        </p:nvSpPr>
        <p:spPr/>
        <p:txBody>
          <a:bodyPr/>
          <a:lstStyle/>
          <a:p>
            <a:r>
              <a:rPr lang="en-GB" sz="2800" dirty="0"/>
              <a:t>Placement Guidelines - Updated version (2024) available from your student (or from admin </a:t>
            </a:r>
            <a:r>
              <a:rPr lang="en-GB" sz="2800" dirty="0">
                <a:hlinkClick r:id="rId2"/>
              </a:rPr>
              <a:t>edpgdep@ed.ac.uk</a:t>
            </a:r>
            <a:r>
              <a:rPr lang="en-GB" sz="2800" dirty="0"/>
              <a:t>) </a:t>
            </a:r>
          </a:p>
          <a:p>
            <a:r>
              <a:rPr lang="en-GB" dirty="0"/>
              <a:t>Slides from this meeting (will be sent out)</a:t>
            </a:r>
          </a:p>
          <a:p>
            <a:r>
              <a:rPr lang="en-GB" dirty="0"/>
              <a:t>Mentor’s Learn page – </a:t>
            </a:r>
            <a:r>
              <a:rPr lang="en-GB" dirty="0">
                <a:hlinkClick r:id="rId3"/>
              </a:rPr>
              <a:t>here</a:t>
            </a:r>
            <a:r>
              <a:rPr lang="en-GB" dirty="0"/>
              <a:t> – still under construction</a:t>
            </a:r>
          </a:p>
          <a:p>
            <a:r>
              <a:rPr lang="en-GB" sz="2800" dirty="0"/>
              <a:t>Documents and materials available from Placement Tutors/Students</a:t>
            </a:r>
          </a:p>
          <a:p>
            <a:endParaRPr lang="en-GB" dirty="0"/>
          </a:p>
        </p:txBody>
      </p:sp>
    </p:spTree>
    <p:extLst>
      <p:ext uri="{BB962C8B-B14F-4D97-AF65-F5344CB8AC3E}">
        <p14:creationId xmlns:p14="http://schemas.microsoft.com/office/powerpoint/2010/main" val="3532118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37A64-FA6B-408F-A25E-3D5B3B6CBFCF}"/>
              </a:ext>
            </a:extLst>
          </p:cNvPr>
          <p:cNvSpPr>
            <a:spLocks noGrp="1"/>
          </p:cNvSpPr>
          <p:nvPr>
            <p:ph type="title"/>
          </p:nvPr>
        </p:nvSpPr>
        <p:spPr/>
        <p:txBody>
          <a:bodyPr/>
          <a:lstStyle/>
          <a:p>
            <a:r>
              <a:rPr lang="en-GB" dirty="0"/>
              <a:t>People Involved</a:t>
            </a:r>
          </a:p>
        </p:txBody>
      </p:sp>
      <p:sp>
        <p:nvSpPr>
          <p:cNvPr id="3" name="Content Placeholder 2">
            <a:extLst>
              <a:ext uri="{FF2B5EF4-FFF2-40B4-BE49-F238E27FC236}">
                <a16:creationId xmlns:a16="http://schemas.microsoft.com/office/drawing/2014/main" id="{E615CA8F-FAE0-43A4-8801-C3833A6D539E}"/>
              </a:ext>
            </a:extLst>
          </p:cNvPr>
          <p:cNvSpPr>
            <a:spLocks noGrp="1"/>
          </p:cNvSpPr>
          <p:nvPr>
            <p:ph idx="1"/>
          </p:nvPr>
        </p:nvSpPr>
        <p:spPr/>
        <p:txBody>
          <a:bodyPr/>
          <a:lstStyle/>
          <a:p>
            <a:pPr marL="0" indent="0">
              <a:buNone/>
            </a:pPr>
            <a:r>
              <a:rPr lang="en-GB" dirty="0"/>
              <a:t>School-based – Mentor Teacher (class teacher).</a:t>
            </a:r>
          </a:p>
          <a:p>
            <a:pPr marL="0" indent="0">
              <a:buNone/>
            </a:pPr>
            <a:r>
              <a:rPr lang="en-GB" dirty="0"/>
              <a:t>University-based - Placement Tutor</a:t>
            </a:r>
          </a:p>
          <a:p>
            <a:pPr marL="0" indent="0">
              <a:buNone/>
            </a:pPr>
            <a:endParaRPr lang="en-GB" dirty="0"/>
          </a:p>
          <a:p>
            <a:pPr marL="0" indent="0">
              <a:buNone/>
            </a:pPr>
            <a:r>
              <a:rPr lang="en-GB" dirty="0"/>
              <a:t>Course Organiser (and Programme Director) – Dr Sue Chapman (</a:t>
            </a:r>
            <a:r>
              <a:rPr lang="en-GB" dirty="0">
                <a:hlinkClick r:id="rId2"/>
              </a:rPr>
              <a:t>sue.chapman@ed.ac.uk</a:t>
            </a:r>
            <a:r>
              <a:rPr lang="en-GB" dirty="0"/>
              <a:t>)</a:t>
            </a:r>
          </a:p>
          <a:p>
            <a:pPr marL="0" indent="0">
              <a:buNone/>
            </a:pPr>
            <a:r>
              <a:rPr lang="en-GB" dirty="0"/>
              <a:t>Administrator – Rebekah Cathcart (</a:t>
            </a:r>
            <a:r>
              <a:rPr lang="en-GB" dirty="0">
                <a:hlinkClick r:id="rId3"/>
              </a:rPr>
              <a:t>edpgdep@ed.ac.uk</a:t>
            </a:r>
            <a:r>
              <a:rPr lang="en-GB" dirty="0"/>
              <a:t>)</a:t>
            </a:r>
          </a:p>
          <a:p>
            <a:pPr marL="0" indent="0">
              <a:buNone/>
            </a:pPr>
            <a:endParaRPr lang="en-GB" dirty="0"/>
          </a:p>
        </p:txBody>
      </p:sp>
    </p:spTree>
    <p:extLst>
      <p:ext uri="{BB962C8B-B14F-4D97-AF65-F5344CB8AC3E}">
        <p14:creationId xmlns:p14="http://schemas.microsoft.com/office/powerpoint/2010/main" val="3482193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31579-1CB1-4DDC-A712-1333B20F1B81}"/>
              </a:ext>
            </a:extLst>
          </p:cNvPr>
          <p:cNvSpPr>
            <a:spLocks noGrp="1"/>
          </p:cNvSpPr>
          <p:nvPr>
            <p:ph type="title"/>
          </p:nvPr>
        </p:nvSpPr>
        <p:spPr/>
        <p:txBody>
          <a:bodyPr/>
          <a:lstStyle/>
          <a:p>
            <a:r>
              <a:rPr lang="en-GB" dirty="0"/>
              <a:t>Placement Tutor role</a:t>
            </a:r>
          </a:p>
        </p:txBody>
      </p:sp>
      <p:sp>
        <p:nvSpPr>
          <p:cNvPr id="3" name="Content Placeholder 2">
            <a:extLst>
              <a:ext uri="{FF2B5EF4-FFF2-40B4-BE49-F238E27FC236}">
                <a16:creationId xmlns:a16="http://schemas.microsoft.com/office/drawing/2014/main" id="{214FB0B7-300F-486F-91AA-20D2ACCC5808}"/>
              </a:ext>
            </a:extLst>
          </p:cNvPr>
          <p:cNvSpPr>
            <a:spLocks noGrp="1"/>
          </p:cNvSpPr>
          <p:nvPr>
            <p:ph idx="1"/>
          </p:nvPr>
        </p:nvSpPr>
        <p:spPr/>
        <p:txBody>
          <a:bodyPr>
            <a:normAutofit fontScale="92500" lnSpcReduction="10000"/>
          </a:bodyPr>
          <a:lstStyle/>
          <a:p>
            <a:pPr marL="0" indent="0">
              <a:buNone/>
            </a:pPr>
            <a:r>
              <a:rPr lang="en-GB" dirty="0"/>
              <a:t>The student’s Placement Tutor will:</a:t>
            </a:r>
          </a:p>
          <a:p>
            <a:r>
              <a:rPr lang="en-GB" dirty="0"/>
              <a:t>Make contact with the student at the end of Week 1 to check everything is ok</a:t>
            </a:r>
          </a:p>
          <a:p>
            <a:r>
              <a:rPr lang="en-GB" dirty="0"/>
              <a:t>Set up a very short introductory digital meeting with the student and the mentor teacher during week 1 or 2 to establish lines of communication etc</a:t>
            </a:r>
          </a:p>
          <a:p>
            <a:r>
              <a:rPr lang="en-GB" dirty="0"/>
              <a:t>Look at the student’s Teaching File several times during the placement</a:t>
            </a:r>
          </a:p>
          <a:p>
            <a:r>
              <a:rPr lang="en-GB" dirty="0"/>
              <a:t>Visit the student during week 4 or 5 (approx.) and provide feedback</a:t>
            </a:r>
          </a:p>
          <a:p>
            <a:r>
              <a:rPr lang="en-GB" dirty="0"/>
              <a:t>Support you and the student as necessary</a:t>
            </a:r>
          </a:p>
          <a:p>
            <a:pPr marL="0" indent="0">
              <a:buNone/>
            </a:pPr>
            <a:r>
              <a:rPr lang="en-GB" dirty="0"/>
              <a:t>They will be your first contact for anything placement-related and you/the student should get in touch with them as early as possible if there is a concern.</a:t>
            </a:r>
          </a:p>
          <a:p>
            <a:endParaRPr lang="en-GB" dirty="0"/>
          </a:p>
        </p:txBody>
      </p:sp>
    </p:spTree>
    <p:extLst>
      <p:ext uri="{BB962C8B-B14F-4D97-AF65-F5344CB8AC3E}">
        <p14:creationId xmlns:p14="http://schemas.microsoft.com/office/powerpoint/2010/main" val="771516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52E62-6B6A-4AA6-BE28-93BA63193C5F}"/>
              </a:ext>
            </a:extLst>
          </p:cNvPr>
          <p:cNvSpPr>
            <a:spLocks noGrp="1"/>
          </p:cNvSpPr>
          <p:nvPr>
            <p:ph type="title"/>
          </p:nvPr>
        </p:nvSpPr>
        <p:spPr/>
        <p:txBody>
          <a:bodyPr/>
          <a:lstStyle/>
          <a:p>
            <a:r>
              <a:rPr lang="en-GB" dirty="0"/>
              <a:t>Key points</a:t>
            </a:r>
          </a:p>
        </p:txBody>
      </p:sp>
      <p:sp>
        <p:nvSpPr>
          <p:cNvPr id="3" name="Content Placeholder 2">
            <a:extLst>
              <a:ext uri="{FF2B5EF4-FFF2-40B4-BE49-F238E27FC236}">
                <a16:creationId xmlns:a16="http://schemas.microsoft.com/office/drawing/2014/main" id="{11AC627E-2320-4A9D-9B2A-306BEDA44A0C}"/>
              </a:ext>
            </a:extLst>
          </p:cNvPr>
          <p:cNvSpPr>
            <a:spLocks noGrp="1"/>
          </p:cNvSpPr>
          <p:nvPr>
            <p:ph idx="1"/>
          </p:nvPr>
        </p:nvSpPr>
        <p:spPr/>
        <p:txBody>
          <a:bodyPr/>
          <a:lstStyle/>
          <a:p>
            <a:pPr>
              <a:lnSpc>
                <a:spcPct val="90000"/>
              </a:lnSpc>
            </a:pPr>
            <a:r>
              <a:rPr lang="en-GB" dirty="0"/>
              <a:t>6 week placement (first week mainly observation)</a:t>
            </a:r>
          </a:p>
          <a:p>
            <a:pPr>
              <a:lnSpc>
                <a:spcPct val="90000"/>
              </a:lnSpc>
            </a:pPr>
            <a:r>
              <a:rPr lang="en-GB" b="1" dirty="0"/>
              <a:t>Build up </a:t>
            </a:r>
            <a:r>
              <a:rPr lang="en-GB" dirty="0"/>
              <a:t>to full responsibility for 1 day/2 consecutive half days</a:t>
            </a:r>
          </a:p>
          <a:p>
            <a:pPr>
              <a:lnSpc>
                <a:spcPct val="90000"/>
              </a:lnSpc>
            </a:pPr>
            <a:r>
              <a:rPr lang="en-GB" dirty="0"/>
              <a:t>In-person visit from University Placement Tutor</a:t>
            </a:r>
          </a:p>
          <a:p>
            <a:pPr>
              <a:lnSpc>
                <a:spcPct val="90000"/>
              </a:lnSpc>
            </a:pPr>
            <a:r>
              <a:rPr lang="en-GB" dirty="0"/>
              <a:t>National Student Teacher Assessment form to be completed by Mentor Teacher (class teacher) and Placement Tutor – joint assessment</a:t>
            </a:r>
          </a:p>
          <a:p>
            <a:pPr>
              <a:lnSpc>
                <a:spcPct val="90000"/>
              </a:lnSpc>
            </a:pPr>
            <a:r>
              <a:rPr lang="en-GB" dirty="0"/>
              <a:t>Teaching File (</a:t>
            </a:r>
            <a:r>
              <a:rPr lang="en-GB" dirty="0" err="1"/>
              <a:t>Onenote</a:t>
            </a:r>
            <a:r>
              <a:rPr lang="en-GB" dirty="0"/>
              <a:t>) – to be shared with teacher (AND Placement Tutor)</a:t>
            </a:r>
          </a:p>
          <a:p>
            <a:pPr marL="0" indent="0">
              <a:buNone/>
            </a:pPr>
            <a:endParaRPr lang="en-GB" dirty="0"/>
          </a:p>
        </p:txBody>
      </p:sp>
    </p:spTree>
    <p:extLst>
      <p:ext uri="{BB962C8B-B14F-4D97-AF65-F5344CB8AC3E}">
        <p14:creationId xmlns:p14="http://schemas.microsoft.com/office/powerpoint/2010/main" val="761937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12B78-57F4-4BC0-81C4-F1E86DC83F90}"/>
              </a:ext>
            </a:extLst>
          </p:cNvPr>
          <p:cNvSpPr>
            <a:spLocks noGrp="1"/>
          </p:cNvSpPr>
          <p:nvPr>
            <p:ph type="title"/>
          </p:nvPr>
        </p:nvSpPr>
        <p:spPr/>
        <p:txBody>
          <a:bodyPr/>
          <a:lstStyle/>
          <a:p>
            <a:r>
              <a:rPr lang="en-GB" dirty="0"/>
              <a:t>What do students have to do?</a:t>
            </a:r>
          </a:p>
        </p:txBody>
      </p:sp>
      <p:sp>
        <p:nvSpPr>
          <p:cNvPr id="3" name="Content Placeholder 2">
            <a:extLst>
              <a:ext uri="{FF2B5EF4-FFF2-40B4-BE49-F238E27FC236}">
                <a16:creationId xmlns:a16="http://schemas.microsoft.com/office/drawing/2014/main" id="{5CF4FB6B-F67D-47B3-956F-63094BDF51C3}"/>
              </a:ext>
            </a:extLst>
          </p:cNvPr>
          <p:cNvSpPr>
            <a:spLocks noGrp="1"/>
          </p:cNvSpPr>
          <p:nvPr>
            <p:ph idx="1"/>
          </p:nvPr>
        </p:nvSpPr>
        <p:spPr/>
        <p:txBody>
          <a:bodyPr/>
          <a:lstStyle/>
          <a:p>
            <a:pPr marL="0" indent="0">
              <a:buNone/>
            </a:pPr>
            <a:r>
              <a:rPr lang="en-GB" dirty="0"/>
              <a:t>Teaching responsibility</a:t>
            </a:r>
          </a:p>
          <a:p>
            <a:pPr marL="0" indent="0">
              <a:buNone/>
            </a:pPr>
            <a:endParaRPr lang="en-GB" dirty="0"/>
          </a:p>
          <a:p>
            <a:pPr marL="0" indent="0">
              <a:buNone/>
            </a:pPr>
            <a:r>
              <a:rPr lang="en-GB" b="1" dirty="0"/>
              <a:t>4 sequences of 4 lessons - Maths, Literacy plus 2 others</a:t>
            </a:r>
          </a:p>
          <a:p>
            <a:pPr marL="0" indent="0">
              <a:buNone/>
            </a:pPr>
            <a:endParaRPr lang="en-GB" dirty="0"/>
          </a:p>
          <a:p>
            <a:pPr marL="0" indent="0">
              <a:buNone/>
            </a:pPr>
            <a:r>
              <a:rPr lang="en-GB" dirty="0"/>
              <a:t>This means:</a:t>
            </a:r>
          </a:p>
          <a:p>
            <a:pPr marL="0" indent="0">
              <a:buNone/>
            </a:pPr>
            <a:r>
              <a:rPr lang="en-GB" dirty="0"/>
              <a:t>4 x sequence plans</a:t>
            </a:r>
          </a:p>
          <a:p>
            <a:pPr marL="0" indent="0">
              <a:buNone/>
            </a:pPr>
            <a:r>
              <a:rPr lang="en-GB" dirty="0"/>
              <a:t>Individual lesson plans for all lessons taught</a:t>
            </a:r>
          </a:p>
          <a:p>
            <a:pPr marL="0" indent="0">
              <a:buNone/>
            </a:pPr>
            <a:r>
              <a:rPr lang="en-GB" dirty="0"/>
              <a:t>Copies of daily/weekly plans available in their files</a:t>
            </a:r>
          </a:p>
        </p:txBody>
      </p:sp>
    </p:spTree>
    <p:extLst>
      <p:ext uri="{BB962C8B-B14F-4D97-AF65-F5344CB8AC3E}">
        <p14:creationId xmlns:p14="http://schemas.microsoft.com/office/powerpoint/2010/main" val="4062219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DA54C-4F74-46FB-9AFE-4C54DF4CBF40}"/>
              </a:ext>
            </a:extLst>
          </p:cNvPr>
          <p:cNvSpPr>
            <a:spLocks noGrp="1"/>
          </p:cNvSpPr>
          <p:nvPr>
            <p:ph type="title"/>
          </p:nvPr>
        </p:nvSpPr>
        <p:spPr/>
        <p:txBody>
          <a:bodyPr/>
          <a:lstStyle/>
          <a:p>
            <a:r>
              <a:rPr lang="en-GB" dirty="0"/>
              <a:t>Backwards Planning </a:t>
            </a:r>
            <a:r>
              <a:rPr lang="en-GB" sz="1800" dirty="0">
                <a:effectLst/>
                <a:latin typeface="Aptos"/>
                <a:ea typeface="Aptos"/>
                <a:cs typeface="Times New Roman" panose="02020603050405020304" pitchFamily="18" charset="0"/>
              </a:rPr>
              <a:t>(Wiggins and </a:t>
            </a:r>
            <a:r>
              <a:rPr lang="en-GB" sz="1800" dirty="0" err="1">
                <a:effectLst/>
                <a:latin typeface="Aptos"/>
                <a:ea typeface="Aptos"/>
                <a:cs typeface="Times New Roman" panose="02020603050405020304" pitchFamily="18" charset="0"/>
              </a:rPr>
              <a:t>Mctighe</a:t>
            </a:r>
            <a:r>
              <a:rPr lang="en-GB" sz="1800" dirty="0">
                <a:effectLst/>
                <a:latin typeface="Aptos"/>
                <a:ea typeface="Aptos"/>
                <a:cs typeface="Times New Roman" panose="02020603050405020304" pitchFamily="18" charset="0"/>
              </a:rPr>
              <a:t>, 2005)</a:t>
            </a:r>
            <a:endParaRPr lang="en-GB" dirty="0"/>
          </a:p>
        </p:txBody>
      </p:sp>
      <p:sp>
        <p:nvSpPr>
          <p:cNvPr id="3" name="Content Placeholder 2">
            <a:extLst>
              <a:ext uri="{FF2B5EF4-FFF2-40B4-BE49-F238E27FC236}">
                <a16:creationId xmlns:a16="http://schemas.microsoft.com/office/drawing/2014/main" id="{8F0BE20B-4EBB-4BC0-9B0B-35367A0B8CB7}"/>
              </a:ext>
            </a:extLst>
          </p:cNvPr>
          <p:cNvSpPr>
            <a:spLocks noGrp="1"/>
          </p:cNvSpPr>
          <p:nvPr>
            <p:ph idx="1"/>
          </p:nvPr>
        </p:nvSpPr>
        <p:spPr/>
        <p:txBody>
          <a:bodyPr>
            <a:normAutofit/>
          </a:bodyPr>
          <a:lstStyle/>
          <a:p>
            <a:pPr marL="0" indent="0">
              <a:buNone/>
            </a:pPr>
            <a:r>
              <a:rPr lang="en-GB" dirty="0"/>
              <a:t>Stage 1: 1. Identify desired results. </a:t>
            </a:r>
          </a:p>
          <a:p>
            <a:pPr marL="0" indent="0">
              <a:buNone/>
            </a:pPr>
            <a:r>
              <a:rPr lang="en-GB" dirty="0"/>
              <a:t>Stage 2: Determine acceptable evidence</a:t>
            </a:r>
          </a:p>
          <a:p>
            <a:pPr marL="0" indent="0">
              <a:buNone/>
            </a:pPr>
            <a:r>
              <a:rPr lang="en-GB" dirty="0"/>
              <a:t>Stage 3: Plan learning experiences and instruction</a:t>
            </a:r>
          </a:p>
          <a:p>
            <a:pPr marL="0" indent="0">
              <a:buNone/>
            </a:pPr>
            <a:endParaRPr lang="en-GB" dirty="0"/>
          </a:p>
          <a:p>
            <a:pPr marL="0" indent="0">
              <a:buNone/>
            </a:pPr>
            <a:r>
              <a:rPr lang="en-GB" sz="2000" dirty="0"/>
              <a:t>Students will naturally gravitate to the idea of activities and resources rather than planning ‘backwards’ and different students will require support in different areas to move on their own ZPD in planning and teaching for progression and / or inclusion, so please offer the range of support and challenge you feel is needed for the individual student.</a:t>
            </a:r>
          </a:p>
        </p:txBody>
      </p:sp>
    </p:spTree>
    <p:extLst>
      <p:ext uri="{BB962C8B-B14F-4D97-AF65-F5344CB8AC3E}">
        <p14:creationId xmlns:p14="http://schemas.microsoft.com/office/powerpoint/2010/main" val="4036065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717</Words>
  <Application>Microsoft Office PowerPoint</Application>
  <PresentationFormat>Widescreen</PresentationFormat>
  <Paragraphs>74</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Calibri</vt:lpstr>
      <vt:lpstr>Calibri Light</vt:lpstr>
      <vt:lpstr>Office Theme</vt:lpstr>
      <vt:lpstr>PGDE Primary</vt:lpstr>
      <vt:lpstr>Overview</vt:lpstr>
      <vt:lpstr>Learning Outcomes</vt:lpstr>
      <vt:lpstr>Materials</vt:lpstr>
      <vt:lpstr>People Involved</vt:lpstr>
      <vt:lpstr>Placement Tutor role</vt:lpstr>
      <vt:lpstr>Key points</vt:lpstr>
      <vt:lpstr>What do students have to do?</vt:lpstr>
      <vt:lpstr>Backwards Planning (Wiggins and Mctighe, 2005)</vt:lpstr>
      <vt:lpstr>PowerPoint Presentation</vt:lpstr>
      <vt:lpstr>Documents</vt:lpstr>
      <vt:lpstr>Notes on Assessment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PGDE Primary</dc:title>
  <dc:creator>Sue Chapman-Kelly</dc:creator>
  <cp:lastModifiedBy>Sue Chapman-Kelly</cp:lastModifiedBy>
  <cp:revision>6</cp:revision>
  <dcterms:created xsi:type="dcterms:W3CDTF">2024-10-30T14:36:51Z</dcterms:created>
  <dcterms:modified xsi:type="dcterms:W3CDTF">2024-10-30T15:57:55Z</dcterms:modified>
</cp:coreProperties>
</file>